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58" r:id="rId5"/>
    <p:sldId id="271" r:id="rId6"/>
    <p:sldId id="262" r:id="rId7"/>
    <p:sldId id="264" r:id="rId8"/>
    <p:sldId id="261" r:id="rId9"/>
    <p:sldId id="266" r:id="rId10"/>
    <p:sldId id="259" r:id="rId11"/>
    <p:sldId id="260"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7AC36DB-E93E-4F18-A342-2D981301E17A}" type="datetimeFigureOut">
              <a:rPr lang="en-CA" smtClean="0"/>
              <a:t>03/06/2014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91475" y="6429375"/>
            <a:ext cx="876300" cy="292100"/>
          </a:xfrm>
        </p:spPr>
        <p:txBody>
          <a:bodyPr/>
          <a:lstStyle/>
          <a:p>
            <a:fld id="{FC40F6EB-6D55-4CAE-9E46-27430A70D902}" type="slidenum">
              <a:rPr lang="en-CA" smtClean="0"/>
              <a:t>‹#›</a:t>
            </a:fld>
            <a:endParaRPr lang="en-CA"/>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C36DB-E93E-4F18-A342-2D981301E17A}" type="datetimeFigureOut">
              <a:rPr lang="en-CA" smtClean="0"/>
              <a:t>03/06/2014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40F6EB-6D55-4CAE-9E46-27430A70D90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C36DB-E93E-4F18-A342-2D981301E17A}" type="datetimeFigureOut">
              <a:rPr lang="en-CA" smtClean="0"/>
              <a:t>03/06/2014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40F6EB-6D55-4CAE-9E46-27430A70D90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7AC36DB-E93E-4F18-A342-2D981301E17A}" type="datetimeFigureOut">
              <a:rPr lang="en-CA" smtClean="0"/>
              <a:t>03/06/2014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40F6EB-6D55-4CAE-9E46-27430A70D902}" type="slidenum">
              <a:rPr lang="en-CA" smtClean="0"/>
              <a:t>‹#›</a:t>
            </a:fld>
            <a:endParaRPr lang="en-CA"/>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7AC36DB-E93E-4F18-A342-2D981301E17A}" type="datetimeFigureOut">
              <a:rPr lang="en-CA" smtClean="0"/>
              <a:t>03/06/2014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40F6EB-6D55-4CAE-9E46-27430A70D902}" type="slidenum">
              <a:rPr lang="en-CA" smtClean="0"/>
              <a:t>‹#›</a:t>
            </a:fld>
            <a:endParaRPr lang="en-CA"/>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AC36DB-E93E-4F18-A342-2D981301E17A}" type="datetimeFigureOut">
              <a:rPr lang="en-CA" smtClean="0"/>
              <a:t>03/06/2014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40F6EB-6D55-4CAE-9E46-27430A70D902}" type="slidenum">
              <a:rPr lang="en-CA" smtClean="0"/>
              <a:t>‹#›</a:t>
            </a:fld>
            <a:endParaRPr lang="en-CA"/>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7AC36DB-E93E-4F18-A342-2D981301E17A}" type="datetimeFigureOut">
              <a:rPr lang="en-CA" smtClean="0"/>
              <a:t>03/06/2014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40F6EB-6D55-4CAE-9E46-27430A70D902}" type="slidenum">
              <a:rPr lang="en-CA" smtClean="0"/>
              <a:t>‹#›</a:t>
            </a:fld>
            <a:endParaRPr lang="en-CA"/>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7AC36DB-E93E-4F18-A342-2D981301E17A}" type="datetimeFigureOut">
              <a:rPr lang="en-CA" smtClean="0"/>
              <a:t>03/06/2014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40F6EB-6D55-4CAE-9E46-27430A70D902}" type="slidenum">
              <a:rPr lang="en-CA" smtClean="0"/>
              <a:t>‹#›</a:t>
            </a:fld>
            <a:endParaRPr lang="en-CA"/>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C36DB-E93E-4F18-A342-2D981301E17A}" type="datetimeFigureOut">
              <a:rPr lang="en-CA" smtClean="0"/>
              <a:t>03/06/2014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C40F6EB-6D55-4CAE-9E46-27430A70D90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7AC36DB-E93E-4F18-A342-2D981301E17A}" type="datetimeFigureOut">
              <a:rPr lang="en-CA" smtClean="0"/>
              <a:t>03/06/2014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40F6EB-6D55-4CAE-9E46-27430A70D902}" type="slidenum">
              <a:rPr lang="en-CA" smtClean="0"/>
              <a:t>‹#›</a:t>
            </a:fld>
            <a:endParaRPr lang="en-CA"/>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7AC36DB-E93E-4F18-A342-2D981301E17A}" type="datetimeFigureOut">
              <a:rPr lang="en-CA" smtClean="0"/>
              <a:t>03/06/2014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40F6EB-6D55-4CAE-9E46-27430A70D902}" type="slidenum">
              <a:rPr lang="en-CA" smtClean="0"/>
              <a:t>‹#›</a:t>
            </a:fld>
            <a:endParaRPr lang="en-CA"/>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7AC36DB-E93E-4F18-A342-2D981301E17A}" type="datetimeFigureOut">
              <a:rPr lang="en-CA" smtClean="0"/>
              <a:t>03/06/2014</a:t>
            </a:fld>
            <a:endParaRPr lang="en-CA"/>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CA"/>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C40F6EB-6D55-4CAE-9E46-27430A70D902}"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3501008"/>
            <a:ext cx="5120640" cy="1801615"/>
          </a:xfrm>
        </p:spPr>
        <p:txBody>
          <a:bodyPr/>
          <a:lstStyle/>
          <a:p>
            <a:r>
              <a:rPr lang="en-CA" dirty="0" smtClean="0"/>
              <a:t>Developed Countries compared to Less Developed Countries</a:t>
            </a:r>
            <a:endParaRPr lang="en-CA" dirty="0"/>
          </a:p>
        </p:txBody>
      </p:sp>
      <p:sp>
        <p:nvSpPr>
          <p:cNvPr id="2" name="Title 1"/>
          <p:cNvSpPr>
            <a:spLocks noGrp="1"/>
          </p:cNvSpPr>
          <p:nvPr>
            <p:ph type="title"/>
          </p:nvPr>
        </p:nvSpPr>
        <p:spPr>
          <a:xfrm>
            <a:off x="3739896" y="1417320"/>
            <a:ext cx="5120640" cy="2011680"/>
          </a:xfrm>
        </p:spPr>
        <p:txBody>
          <a:bodyPr/>
          <a:lstStyle/>
          <a:p>
            <a:r>
              <a:rPr lang="en-CA" dirty="0" smtClean="0"/>
              <a:t>Standard of Living</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2514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319" y="692696"/>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15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Debt</a:t>
            </a:r>
            <a:endParaRPr lang="en-CA" dirty="0"/>
          </a:p>
        </p:txBody>
      </p:sp>
      <p:sp>
        <p:nvSpPr>
          <p:cNvPr id="3" name="Content Placeholder 2"/>
          <p:cNvSpPr>
            <a:spLocks noGrp="1"/>
          </p:cNvSpPr>
          <p:nvPr>
            <p:ph sz="quarter" idx="13"/>
          </p:nvPr>
        </p:nvSpPr>
        <p:spPr/>
        <p:txBody>
          <a:bodyPr>
            <a:normAutofit/>
          </a:bodyPr>
          <a:lstStyle/>
          <a:p>
            <a:r>
              <a:rPr lang="en-CA" b="1" dirty="0" smtClean="0">
                <a:solidFill>
                  <a:srgbClr val="7030A0"/>
                </a:solidFill>
              </a:rPr>
              <a:t>Highly indebted Poor Countries (HIPC)</a:t>
            </a:r>
          </a:p>
          <a:p>
            <a:pPr marL="0" indent="0">
              <a:buNone/>
            </a:pPr>
            <a:endParaRPr lang="en-CA" dirty="0" smtClean="0"/>
          </a:p>
          <a:p>
            <a:pPr marL="0" indent="0">
              <a:buNone/>
            </a:pPr>
            <a:r>
              <a:rPr lang="en-CA" dirty="0" smtClean="0"/>
              <a:t>Where did the Debt come from?</a:t>
            </a:r>
            <a:endParaRPr lang="en-CA" dirty="0"/>
          </a:p>
          <a:p>
            <a:r>
              <a:rPr lang="en-CA" b="1" dirty="0" smtClean="0">
                <a:solidFill>
                  <a:srgbClr val="7030A0"/>
                </a:solidFill>
              </a:rPr>
              <a:t>International Monetary Fund  </a:t>
            </a:r>
            <a:r>
              <a:rPr lang="en-CA" dirty="0" smtClean="0"/>
              <a:t>(IMF) and </a:t>
            </a:r>
            <a:r>
              <a:rPr lang="en-CA" b="1" dirty="0" smtClean="0">
                <a:solidFill>
                  <a:srgbClr val="7030A0"/>
                </a:solidFill>
              </a:rPr>
              <a:t>World Bank </a:t>
            </a:r>
            <a:r>
              <a:rPr lang="en-CA" dirty="0" smtClean="0"/>
              <a:t>created  as branch of UN after WW2 to assist / loan money to developing nations to improve living standards</a:t>
            </a:r>
          </a:p>
          <a:p>
            <a:pPr marL="0" indent="0">
              <a:buNone/>
            </a:pPr>
            <a:endParaRPr lang="en-CA" dirty="0" smtClean="0"/>
          </a:p>
          <a:p>
            <a:r>
              <a:rPr lang="en-CA" b="1" dirty="0" smtClean="0">
                <a:solidFill>
                  <a:srgbClr val="7030A0"/>
                </a:solidFill>
              </a:rPr>
              <a:t>Tied aid </a:t>
            </a:r>
            <a:r>
              <a:rPr lang="en-CA" dirty="0" smtClean="0"/>
              <a:t>– money given with conditions (must allow use of land, or resource, or restrict exports, etc.)</a:t>
            </a:r>
          </a:p>
          <a:p>
            <a:endParaRPr lang="en-CA" dirty="0"/>
          </a:p>
          <a:p>
            <a:pPr marL="0" indent="0">
              <a:buNone/>
            </a:pPr>
            <a:r>
              <a:rPr lang="en-CA" dirty="0" smtClean="0"/>
              <a:t>****</a:t>
            </a:r>
            <a:r>
              <a:rPr lang="en-CA" dirty="0"/>
              <a:t>C</a:t>
            </a:r>
            <a:r>
              <a:rPr lang="en-CA" dirty="0" smtClean="0"/>
              <a:t>anada, and others, have now forgiven the loans to HIPC ***</a:t>
            </a:r>
          </a:p>
          <a:p>
            <a:pPr marL="0" indent="0">
              <a:buNone/>
            </a:pPr>
            <a:endParaRPr lang="en-CA"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76672"/>
            <a:ext cx="2766222" cy="169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661248"/>
            <a:ext cx="2304256" cy="96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2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464096"/>
          </a:xfrm>
        </p:spPr>
        <p:txBody>
          <a:bodyPr>
            <a:normAutofit fontScale="90000"/>
          </a:bodyPr>
          <a:lstStyle/>
          <a:p>
            <a:r>
              <a:rPr lang="en-CA" dirty="0" smtClean="0"/>
              <a:t>What happened to the Money?  Why did it fail?</a:t>
            </a:r>
            <a:endParaRPr lang="en-CA" dirty="0"/>
          </a:p>
        </p:txBody>
      </p:sp>
      <p:sp>
        <p:nvSpPr>
          <p:cNvPr id="3" name="Content Placeholder 2"/>
          <p:cNvSpPr>
            <a:spLocks noGrp="1"/>
          </p:cNvSpPr>
          <p:nvPr>
            <p:ph sz="quarter" idx="13"/>
          </p:nvPr>
        </p:nvSpPr>
        <p:spPr>
          <a:xfrm>
            <a:off x="274320" y="908720"/>
            <a:ext cx="8595360" cy="5688632"/>
          </a:xfrm>
        </p:spPr>
        <p:txBody>
          <a:bodyPr>
            <a:normAutofit fontScale="92500"/>
          </a:bodyPr>
          <a:lstStyle/>
          <a:p>
            <a:pPr marL="457200" indent="-457200">
              <a:buFont typeface="+mj-lt"/>
              <a:buAutoNum type="arabicPeriod"/>
            </a:pPr>
            <a:r>
              <a:rPr lang="en-CA" sz="2400" dirty="0" smtClean="0"/>
              <a:t>Money used for </a:t>
            </a:r>
            <a:r>
              <a:rPr lang="en-CA" sz="2400" b="1" dirty="0" smtClean="0">
                <a:solidFill>
                  <a:srgbClr val="7030A0"/>
                </a:solidFill>
              </a:rPr>
              <a:t>Mega projects </a:t>
            </a:r>
            <a:r>
              <a:rPr lang="en-CA" sz="2400" dirty="0" smtClean="0"/>
              <a:t>(dams, irrigation) that caused more environmental damage than economic good</a:t>
            </a:r>
          </a:p>
          <a:p>
            <a:pPr marL="0" indent="0">
              <a:buNone/>
            </a:pPr>
            <a:endParaRPr lang="en-CA" sz="2400" dirty="0" smtClean="0"/>
          </a:p>
          <a:p>
            <a:pPr marL="0" indent="0">
              <a:buNone/>
            </a:pPr>
            <a:r>
              <a:rPr lang="en-CA" sz="2400" dirty="0" smtClean="0"/>
              <a:t>2.  </a:t>
            </a:r>
            <a:r>
              <a:rPr lang="en-CA" sz="2400" b="1" dirty="0" smtClean="0">
                <a:solidFill>
                  <a:srgbClr val="7030A0"/>
                </a:solidFill>
              </a:rPr>
              <a:t>Corrupt governments </a:t>
            </a:r>
            <a:r>
              <a:rPr lang="en-CA" sz="2400" dirty="0" smtClean="0"/>
              <a:t>= not all money goes to places of need</a:t>
            </a:r>
          </a:p>
          <a:p>
            <a:pPr marL="0" indent="0">
              <a:buNone/>
            </a:pPr>
            <a:endParaRPr lang="en-CA" sz="2400" dirty="0" smtClean="0"/>
          </a:p>
          <a:p>
            <a:pPr marL="0" indent="0">
              <a:buNone/>
            </a:pPr>
            <a:r>
              <a:rPr lang="en-CA" sz="2400" dirty="0" smtClean="0"/>
              <a:t>3.  Loans </a:t>
            </a:r>
            <a:r>
              <a:rPr lang="en-CA" sz="2400" dirty="0"/>
              <a:t>needed to be paid </a:t>
            </a:r>
            <a:r>
              <a:rPr lang="en-CA" sz="2400" dirty="0" smtClean="0"/>
              <a:t>back</a:t>
            </a:r>
          </a:p>
          <a:p>
            <a:pPr lvl="1"/>
            <a:r>
              <a:rPr lang="en-CA" sz="2400" dirty="0" smtClean="0"/>
              <a:t>Developed </a:t>
            </a:r>
            <a:r>
              <a:rPr lang="en-CA" sz="2400" dirty="0"/>
              <a:t>Nations insist on </a:t>
            </a:r>
            <a:r>
              <a:rPr lang="en-CA" sz="2400" b="1" dirty="0">
                <a:solidFill>
                  <a:srgbClr val="7030A0"/>
                </a:solidFill>
              </a:rPr>
              <a:t>Cash crops </a:t>
            </a:r>
            <a:r>
              <a:rPr lang="en-CA" sz="2400" dirty="0"/>
              <a:t>to export to pay debt = less food </a:t>
            </a:r>
            <a:endParaRPr lang="en-CA" sz="2400" dirty="0" smtClean="0"/>
          </a:p>
          <a:p>
            <a:pPr lvl="1"/>
            <a:r>
              <a:rPr lang="en-CA" sz="2400" dirty="0" smtClean="0"/>
              <a:t>Pay all / most profit to debt repayment, not improving economy</a:t>
            </a:r>
          </a:p>
          <a:p>
            <a:pPr marL="170752" lvl="1" indent="0">
              <a:buNone/>
            </a:pPr>
            <a:endParaRPr lang="en-CA" sz="2400" dirty="0"/>
          </a:p>
          <a:p>
            <a:pPr marL="170752" lvl="1" indent="0">
              <a:buNone/>
            </a:pPr>
            <a:r>
              <a:rPr lang="en-CA" sz="2400" dirty="0" smtClean="0"/>
              <a:t>4.  Resources controlled by </a:t>
            </a:r>
            <a:r>
              <a:rPr lang="en-CA" sz="2400" b="1" dirty="0" smtClean="0">
                <a:solidFill>
                  <a:srgbClr val="7030A0"/>
                </a:solidFill>
              </a:rPr>
              <a:t>Foreign Multinational Corporations </a:t>
            </a:r>
            <a:r>
              <a:rPr lang="en-CA" sz="2400" dirty="0" smtClean="0"/>
              <a:t>= money not going to farmers or to less developed country</a:t>
            </a:r>
          </a:p>
          <a:p>
            <a:pPr marL="170752" lvl="1" indent="0">
              <a:buNone/>
            </a:pPr>
            <a:endParaRPr lang="en-CA" sz="2400" dirty="0" smtClean="0"/>
          </a:p>
          <a:p>
            <a:pPr marL="170752" lvl="1" indent="0">
              <a:buNone/>
            </a:pPr>
            <a:r>
              <a:rPr lang="en-CA" sz="2400" dirty="0" smtClean="0"/>
              <a:t>5.  Natural disasters and </a:t>
            </a:r>
            <a:r>
              <a:rPr lang="en-CA" sz="2400" b="1" dirty="0" smtClean="0">
                <a:solidFill>
                  <a:srgbClr val="7030A0"/>
                </a:solidFill>
              </a:rPr>
              <a:t>civil war  </a:t>
            </a:r>
            <a:r>
              <a:rPr lang="en-CA" sz="2400" dirty="0" smtClean="0"/>
              <a:t>= increase poverty</a:t>
            </a:r>
          </a:p>
          <a:p>
            <a:endParaRPr lang="en-CA" dirty="0"/>
          </a:p>
        </p:txBody>
      </p:sp>
      <p:pic>
        <p:nvPicPr>
          <p:cNvPr id="10242" name="Picture 2" descr="C:\Users\User\AppData\Local\Microsoft\Windows\Temporary Internet Files\Content.IE5\JCYSIFIJ\MC9004339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694" y="5373216"/>
            <a:ext cx="1361306" cy="136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8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Disease – HIV/AIDS</a:t>
            </a:r>
            <a:endParaRPr lang="en-CA" dirty="0"/>
          </a:p>
        </p:txBody>
      </p:sp>
      <p:sp>
        <p:nvSpPr>
          <p:cNvPr id="3" name="Content Placeholder 2"/>
          <p:cNvSpPr>
            <a:spLocks noGrp="1"/>
          </p:cNvSpPr>
          <p:nvPr>
            <p:ph sz="quarter" idx="13"/>
          </p:nvPr>
        </p:nvSpPr>
        <p:spPr>
          <a:xfrm>
            <a:off x="274320" y="1298448"/>
            <a:ext cx="5881856" cy="4937760"/>
          </a:xfrm>
        </p:spPr>
        <p:txBody>
          <a:bodyPr/>
          <a:lstStyle/>
          <a:p>
            <a:r>
              <a:rPr lang="en-CA" dirty="0" smtClean="0"/>
              <a:t>2000  -  </a:t>
            </a:r>
            <a:r>
              <a:rPr lang="en-CA" b="1" dirty="0" smtClean="0">
                <a:solidFill>
                  <a:srgbClr val="7030A0"/>
                </a:solidFill>
              </a:rPr>
              <a:t>35 million people had AIDS</a:t>
            </a:r>
          </a:p>
          <a:p>
            <a:pPr marL="0" indent="0">
              <a:buNone/>
            </a:pPr>
            <a:r>
              <a:rPr lang="en-CA" dirty="0"/>
              <a:t>	</a:t>
            </a:r>
            <a:r>
              <a:rPr lang="en-CA" dirty="0" smtClean="0"/>
              <a:t>-  8 million orphans due to AIDS</a:t>
            </a:r>
          </a:p>
          <a:p>
            <a:pPr marL="0" indent="0">
              <a:buNone/>
            </a:pPr>
            <a:r>
              <a:rPr lang="en-CA" dirty="0" smtClean="0"/>
              <a:t>	-    16,000 more are infected each day</a:t>
            </a:r>
          </a:p>
          <a:p>
            <a:pPr marL="0" indent="0">
              <a:buNone/>
            </a:pPr>
            <a:endParaRPr lang="en-CA" dirty="0" smtClean="0"/>
          </a:p>
          <a:p>
            <a:pPr marL="0" indent="0">
              <a:buNone/>
            </a:pPr>
            <a:r>
              <a:rPr lang="en-CA" dirty="0" smtClean="0"/>
              <a:t>Of 14 million who have died due to AIDS by the year 2000, 11 million are from Africa, and ¼ were children</a:t>
            </a:r>
          </a:p>
          <a:p>
            <a:pPr marL="0" indent="0">
              <a:buNone/>
            </a:pPr>
            <a:endParaRPr lang="en-CA" dirty="0"/>
          </a:p>
          <a:p>
            <a:pPr marL="0" indent="0">
              <a:buNone/>
            </a:pPr>
            <a:r>
              <a:rPr lang="en-CA" dirty="0" smtClean="0"/>
              <a:t>Less developed countries have </a:t>
            </a:r>
            <a:r>
              <a:rPr lang="en-CA" b="1" dirty="0" smtClean="0">
                <a:solidFill>
                  <a:srgbClr val="7030A0"/>
                </a:solidFill>
              </a:rPr>
              <a:t>no resources </a:t>
            </a:r>
            <a:r>
              <a:rPr lang="en-CA" dirty="0" smtClean="0"/>
              <a:t>to deal with the epidemic</a:t>
            </a:r>
          </a:p>
          <a:p>
            <a:pPr marL="0" indent="0">
              <a:buNone/>
            </a:pPr>
            <a:r>
              <a:rPr lang="en-CA" dirty="0" smtClean="0"/>
              <a:t>Ex.  Zimbabwe had 26% of population infected = ½ their health care budget</a:t>
            </a:r>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638" y="719906"/>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645024"/>
            <a:ext cx="2625080" cy="262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40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52128"/>
          </a:xfrm>
        </p:spPr>
        <p:txBody>
          <a:bodyPr/>
          <a:lstStyle/>
          <a:p>
            <a:r>
              <a:rPr lang="en-CA" dirty="0" smtClean="0"/>
              <a:t>Water</a:t>
            </a:r>
            <a:endParaRPr lang="en-CA" dirty="0"/>
          </a:p>
        </p:txBody>
      </p:sp>
      <p:sp>
        <p:nvSpPr>
          <p:cNvPr id="3" name="Content Placeholder 2"/>
          <p:cNvSpPr>
            <a:spLocks noGrp="1"/>
          </p:cNvSpPr>
          <p:nvPr>
            <p:ph sz="quarter" idx="13"/>
          </p:nvPr>
        </p:nvSpPr>
        <p:spPr>
          <a:xfrm>
            <a:off x="274320" y="908720"/>
            <a:ext cx="8595360" cy="5327488"/>
          </a:xfrm>
        </p:spPr>
        <p:txBody>
          <a:bodyPr/>
          <a:lstStyle/>
          <a:p>
            <a:r>
              <a:rPr lang="en-CA" dirty="0" smtClean="0"/>
              <a:t>1999 – 1.2 billion people lacked safe, clean drinking water (contaminated with human and industrial waste)</a:t>
            </a:r>
          </a:p>
          <a:p>
            <a:r>
              <a:rPr lang="en-CA" dirty="0" smtClean="0"/>
              <a:t>Water prioritized for agriculture and “cash crops” for export</a:t>
            </a:r>
          </a:p>
          <a:p>
            <a:r>
              <a:rPr lang="en-CA" dirty="0" smtClean="0"/>
              <a:t>Contaminated water = disease and death</a:t>
            </a:r>
          </a:p>
          <a:p>
            <a:pPr lvl="1">
              <a:buFont typeface="Wingdings" panose="05000000000000000000" pitchFamily="2" charset="2"/>
              <a:buChar char="§"/>
            </a:pPr>
            <a:r>
              <a:rPr lang="en-CA" dirty="0" smtClean="0"/>
              <a:t>80% of world’s diseases caused by bad water, </a:t>
            </a:r>
          </a:p>
          <a:p>
            <a:pPr lvl="1">
              <a:buFont typeface="Wingdings" panose="05000000000000000000" pitchFamily="2" charset="2"/>
              <a:buChar char="§"/>
            </a:pPr>
            <a:r>
              <a:rPr lang="en-CA" dirty="0" smtClean="0"/>
              <a:t>ex. </a:t>
            </a:r>
            <a:r>
              <a:rPr lang="en-CA" sz="2400" b="1" dirty="0" smtClean="0">
                <a:solidFill>
                  <a:srgbClr val="7030A0"/>
                </a:solidFill>
              </a:rPr>
              <a:t>Parasites, cholera, malaria, typhoid, leprosy, bilharzia all breed in water</a:t>
            </a:r>
            <a:endParaRPr lang="en-CA" sz="2400" b="1" dirty="0">
              <a:solidFill>
                <a:srgbClr val="7030A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616883"/>
            <a:ext cx="4129633" cy="289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C:\Users\User\AppData\Local\Microsoft\Windows\Temporary Internet Files\Content.IE5\DZ4FDQQ1\MP9004447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20536"/>
            <a:ext cx="2959224" cy="228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8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Lower status of Women</a:t>
            </a:r>
            <a:endParaRPr lang="en-CA" dirty="0"/>
          </a:p>
        </p:txBody>
      </p:sp>
      <p:sp>
        <p:nvSpPr>
          <p:cNvPr id="3" name="Content Placeholder 2"/>
          <p:cNvSpPr>
            <a:spLocks noGrp="1"/>
          </p:cNvSpPr>
          <p:nvPr>
            <p:ph sz="quarter" idx="13"/>
          </p:nvPr>
        </p:nvSpPr>
        <p:spPr>
          <a:xfrm>
            <a:off x="274320" y="1298448"/>
            <a:ext cx="8595360" cy="5370912"/>
          </a:xfrm>
        </p:spPr>
        <p:txBody>
          <a:bodyPr>
            <a:normAutofit lnSpcReduction="10000"/>
          </a:bodyPr>
          <a:lstStyle/>
          <a:p>
            <a:r>
              <a:rPr lang="en-CA" b="1" dirty="0" smtClean="0">
                <a:solidFill>
                  <a:srgbClr val="7030A0"/>
                </a:solidFill>
              </a:rPr>
              <a:t>Male dominated societies</a:t>
            </a:r>
          </a:p>
          <a:p>
            <a:r>
              <a:rPr lang="en-CA" dirty="0" smtClean="0"/>
              <a:t>Treated as property (no legal rights, can be beaten or even killed)</a:t>
            </a:r>
          </a:p>
          <a:p>
            <a:r>
              <a:rPr lang="en-CA" dirty="0" smtClean="0"/>
              <a:t>Women suffer from</a:t>
            </a:r>
            <a:r>
              <a:rPr lang="en-CA" b="1" dirty="0" smtClean="0">
                <a:solidFill>
                  <a:srgbClr val="7030A0"/>
                </a:solidFill>
              </a:rPr>
              <a:t> Malnutrition </a:t>
            </a:r>
            <a:r>
              <a:rPr lang="en-CA" dirty="0" smtClean="0"/>
              <a:t>(eat after men)</a:t>
            </a:r>
          </a:p>
          <a:p>
            <a:r>
              <a:rPr lang="en-CA" dirty="0" smtClean="0"/>
              <a:t>Work long hard hours to feed family – no time to improve life (see fig. 14-15 p. 351)</a:t>
            </a:r>
          </a:p>
          <a:p>
            <a:r>
              <a:rPr lang="en-CA" b="1" dirty="0" smtClean="0">
                <a:solidFill>
                  <a:srgbClr val="7030A0"/>
                </a:solidFill>
              </a:rPr>
              <a:t>Lower education / literacy</a:t>
            </a:r>
          </a:p>
          <a:p>
            <a:r>
              <a:rPr lang="en-CA" b="1" dirty="0" smtClean="0">
                <a:solidFill>
                  <a:srgbClr val="7030A0"/>
                </a:solidFill>
              </a:rPr>
              <a:t>Marry very young</a:t>
            </a:r>
          </a:p>
          <a:p>
            <a:r>
              <a:rPr lang="en-CA" dirty="0" smtClean="0"/>
              <a:t>Many children / births</a:t>
            </a:r>
          </a:p>
          <a:p>
            <a:endParaRPr lang="en-CA" dirty="0"/>
          </a:p>
          <a:p>
            <a:pPr marL="0" indent="0">
              <a:buNone/>
            </a:pPr>
            <a:r>
              <a:rPr lang="en-CA" dirty="0" smtClean="0"/>
              <a:t>How to help?</a:t>
            </a:r>
          </a:p>
          <a:p>
            <a:pPr marL="342900" indent="-342900"/>
            <a:r>
              <a:rPr lang="en-CA" dirty="0" smtClean="0"/>
              <a:t>Studies show educated women marry later and have less children, improving the quality of life for the entire family (children survive, better chance at being properly nourished, help break poverty trap)</a:t>
            </a:r>
          </a:p>
          <a:p>
            <a:pPr lvl="1"/>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84984"/>
            <a:ext cx="4706888" cy="135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C:\Users\User\AppData\Local\Microsoft\Windows\Temporary Internet Files\Content.IE5\DZ4FDQQ1\MP9004392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6632"/>
            <a:ext cx="2120280" cy="140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8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Children</a:t>
            </a:r>
            <a:endParaRPr lang="en-CA" dirty="0"/>
          </a:p>
        </p:txBody>
      </p:sp>
      <p:sp>
        <p:nvSpPr>
          <p:cNvPr id="3" name="Content Placeholder 2"/>
          <p:cNvSpPr>
            <a:spLocks noGrp="1"/>
          </p:cNvSpPr>
          <p:nvPr>
            <p:ph sz="quarter" idx="13"/>
          </p:nvPr>
        </p:nvSpPr>
        <p:spPr/>
        <p:txBody>
          <a:bodyPr/>
          <a:lstStyle/>
          <a:p>
            <a:r>
              <a:rPr lang="en-CA" dirty="0" smtClean="0"/>
              <a:t>Easy victims (disease, famine, war, death)</a:t>
            </a:r>
          </a:p>
          <a:p>
            <a:r>
              <a:rPr lang="en-CA" dirty="0" smtClean="0"/>
              <a:t>At risk for exploitation (</a:t>
            </a:r>
            <a:r>
              <a:rPr lang="en-CA" b="1" dirty="0" smtClean="0">
                <a:solidFill>
                  <a:srgbClr val="7030A0"/>
                </a:solidFill>
              </a:rPr>
              <a:t>child labour, sex trade, child soldiers)</a:t>
            </a:r>
          </a:p>
          <a:p>
            <a:r>
              <a:rPr lang="en-CA" dirty="0" smtClean="0"/>
              <a:t>1999 – 540 million children lived near land mines, ethnic cleansing, civil war</a:t>
            </a:r>
          </a:p>
          <a:p>
            <a:r>
              <a:rPr lang="en-CA" dirty="0" smtClean="0"/>
              <a:t>1996 – 250 million children between ages 5-14 were working </a:t>
            </a:r>
          </a:p>
          <a:p>
            <a:endParaRPr lang="en-CA" dirty="0" smtClean="0"/>
          </a:p>
          <a:p>
            <a:endParaRPr lang="en-CA"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6729" y="4335142"/>
            <a:ext cx="2019598" cy="207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88696"/>
            <a:ext cx="3139818" cy="209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3620291"/>
            <a:ext cx="3116311" cy="17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00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sp>
        <p:nvSpPr>
          <p:cNvPr id="3" name="Content Placeholder 2"/>
          <p:cNvSpPr>
            <a:spLocks noGrp="1"/>
          </p:cNvSpPr>
          <p:nvPr>
            <p:ph sz="quarter" idx="13"/>
          </p:nvPr>
        </p:nvSpPr>
        <p:spPr/>
        <p:txBody>
          <a:bodyPr/>
          <a:lstStyle/>
          <a:p>
            <a:pPr marL="0" indent="0" algn="ctr">
              <a:buNone/>
            </a:pPr>
            <a:r>
              <a:rPr lang="en-CA" sz="6000" dirty="0"/>
              <a:t>How can we measure standard of living?</a:t>
            </a:r>
          </a:p>
          <a:p>
            <a:endParaRPr lang="en-CA" dirty="0"/>
          </a:p>
        </p:txBody>
      </p:sp>
      <p:pic>
        <p:nvPicPr>
          <p:cNvPr id="1026" name="Picture 2" descr="C:\Users\User\AppData\Local\Microsoft\Windows\Temporary Internet Files\Content.IE5\JCYSIFIJ\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2089" y="4005064"/>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77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Development Index</a:t>
            </a:r>
            <a:endParaRPr lang="en-CA" dirty="0"/>
          </a:p>
        </p:txBody>
      </p:sp>
      <p:sp>
        <p:nvSpPr>
          <p:cNvPr id="3" name="Content Placeholder 2"/>
          <p:cNvSpPr>
            <a:spLocks noGrp="1"/>
          </p:cNvSpPr>
          <p:nvPr>
            <p:ph sz="quarter" idx="13"/>
          </p:nvPr>
        </p:nvSpPr>
        <p:spPr/>
        <p:txBody>
          <a:bodyPr/>
          <a:lstStyle/>
          <a:p>
            <a:r>
              <a:rPr lang="en-CA" dirty="0" smtClean="0"/>
              <a:t>This is the United Nations ranking of countries to better understand economic and social development of the world. The HDI is calculated based on</a:t>
            </a:r>
          </a:p>
          <a:p>
            <a:pPr marL="627952" lvl="1" indent="-457200">
              <a:buFont typeface="+mj-lt"/>
              <a:buAutoNum type="arabicPeriod"/>
            </a:pPr>
            <a:endParaRPr lang="en-CA" dirty="0"/>
          </a:p>
          <a:p>
            <a:pPr marL="627952" lvl="1" indent="-457200">
              <a:buFont typeface="+mj-lt"/>
              <a:buAutoNum type="arabicPeriod"/>
            </a:pPr>
            <a:r>
              <a:rPr lang="en-CA" b="1" dirty="0" smtClean="0">
                <a:solidFill>
                  <a:srgbClr val="7030A0"/>
                </a:solidFill>
              </a:rPr>
              <a:t>Life Expectancy</a:t>
            </a:r>
          </a:p>
          <a:p>
            <a:pPr marL="627952" lvl="1" indent="-457200">
              <a:buFont typeface="+mj-lt"/>
              <a:buAutoNum type="arabicPeriod"/>
            </a:pPr>
            <a:r>
              <a:rPr lang="en-CA" b="1" dirty="0" smtClean="0">
                <a:solidFill>
                  <a:srgbClr val="7030A0"/>
                </a:solidFill>
              </a:rPr>
              <a:t>Adult Literacy</a:t>
            </a:r>
          </a:p>
          <a:p>
            <a:pPr marL="627952" lvl="1" indent="-457200">
              <a:buFont typeface="+mj-lt"/>
              <a:buAutoNum type="arabicPeriod"/>
            </a:pPr>
            <a:r>
              <a:rPr lang="en-CA" b="1" dirty="0" smtClean="0">
                <a:solidFill>
                  <a:srgbClr val="7030A0"/>
                </a:solidFill>
              </a:rPr>
              <a:t>GDP (gross Domestic Product) per capita</a:t>
            </a:r>
          </a:p>
          <a:p>
            <a:pPr marL="627952" lvl="1" indent="-457200">
              <a:buFont typeface="+mj-lt"/>
              <a:buAutoNum type="arabicPeriod"/>
            </a:pPr>
            <a:endParaRPr lang="en-CA" dirty="0"/>
          </a:p>
          <a:p>
            <a:pPr marL="170752" lvl="1" indent="0">
              <a:buNone/>
            </a:pPr>
            <a:r>
              <a:rPr lang="en-CA" dirty="0" smtClean="0"/>
              <a:t>Who are the 2012 top 10 countries?  </a:t>
            </a:r>
          </a:p>
          <a:p>
            <a:pPr marL="170752" lvl="1" indent="0">
              <a:buNone/>
            </a:pPr>
            <a:r>
              <a:rPr lang="en-CA" dirty="0" smtClean="0"/>
              <a:t>Who are the bottom 10 countries?</a:t>
            </a:r>
          </a:p>
          <a:p>
            <a:pPr marL="170752" lvl="1" indent="0">
              <a:buNone/>
            </a:pPr>
            <a:r>
              <a:rPr lang="en-CA" dirty="0" smtClean="0"/>
              <a:t>Canada ranked #1 from 1994 – 2000.  Where does Canada rank now?</a:t>
            </a:r>
            <a:endParaRPr lang="en-CA" dirty="0"/>
          </a:p>
        </p:txBody>
      </p:sp>
      <p:pic>
        <p:nvPicPr>
          <p:cNvPr id="3074" name="Picture 2" descr="C:\Users\User\AppData\Local\Microsoft\Windows\Temporary Internet Files\Content.IE5\DZ4FDQQ1\MC900437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1120" y="2204864"/>
            <a:ext cx="1210352" cy="11532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AppData\Local\Microsoft\Windows\Temporary Internet Files\Content.IE5\XXY58CKF\MC9001413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3358084"/>
            <a:ext cx="1409523" cy="159722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AppData\Local\Microsoft\Windows\Temporary Internet Files\Content.IE5\FCUQRV5V\MC90044131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470895"/>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5596855"/>
            <a:ext cx="201622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78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82" y="0"/>
            <a:ext cx="1068014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solidFill>
                  <a:schemeClr val="bg1"/>
                </a:solidFill>
              </a:rPr>
              <a:t>Problems with Human Development index</a:t>
            </a:r>
            <a:endParaRPr lang="en-CA" dirty="0">
              <a:solidFill>
                <a:schemeClr val="bg1"/>
              </a:solidFill>
            </a:endParaRPr>
          </a:p>
        </p:txBody>
      </p:sp>
      <p:sp>
        <p:nvSpPr>
          <p:cNvPr id="3" name="Content Placeholder 2"/>
          <p:cNvSpPr>
            <a:spLocks noGrp="1"/>
          </p:cNvSpPr>
          <p:nvPr>
            <p:ph sz="quarter" idx="13"/>
          </p:nvPr>
        </p:nvSpPr>
        <p:spPr/>
        <p:txBody>
          <a:bodyPr/>
          <a:lstStyle/>
          <a:p>
            <a:r>
              <a:rPr lang="en-CA" dirty="0" smtClean="0">
                <a:solidFill>
                  <a:schemeClr val="bg1"/>
                </a:solidFill>
              </a:rPr>
              <a:t>Some countries may not have accurate records </a:t>
            </a:r>
          </a:p>
          <a:p>
            <a:r>
              <a:rPr lang="en-CA" dirty="0" smtClean="0">
                <a:solidFill>
                  <a:schemeClr val="bg1"/>
                </a:solidFill>
              </a:rPr>
              <a:t>GDP per Capita not accurate if wealth is in hands of a few billionaires</a:t>
            </a:r>
          </a:p>
          <a:p>
            <a:r>
              <a:rPr lang="en-CA" dirty="0" smtClean="0">
                <a:solidFill>
                  <a:schemeClr val="bg1"/>
                </a:solidFill>
              </a:rPr>
              <a:t>Government help / agencies can increase standard of living and not be reflected in the numbers</a:t>
            </a:r>
          </a:p>
          <a:p>
            <a:r>
              <a:rPr lang="en-CA" dirty="0" smtClean="0">
                <a:solidFill>
                  <a:schemeClr val="bg1"/>
                </a:solidFill>
              </a:rPr>
              <a:t>Doesn’t include info in nutrition, healthcare, status of women, quality of life, etc. that lower standard of living</a:t>
            </a:r>
          </a:p>
          <a:p>
            <a:r>
              <a:rPr lang="en-CA" dirty="0" smtClean="0">
                <a:solidFill>
                  <a:schemeClr val="bg1"/>
                </a:solidFill>
              </a:rPr>
              <a:t>Does not include calculation of poverty line in each country (money goes farther in some places)</a:t>
            </a:r>
          </a:p>
          <a:p>
            <a:pPr marL="900113" lvl="1" indent="-177800"/>
            <a:r>
              <a:rPr lang="en-CA" dirty="0" smtClean="0">
                <a:solidFill>
                  <a:schemeClr val="bg1"/>
                </a:solidFill>
              </a:rPr>
              <a:t>What is the poverty line?  </a:t>
            </a:r>
          </a:p>
          <a:p>
            <a:pPr marL="1597025" lvl="1" indent="-342900">
              <a:buFont typeface="Courier New" panose="02070309020205020404" pitchFamily="49" charset="0"/>
              <a:buChar char="o"/>
            </a:pPr>
            <a:r>
              <a:rPr lang="en-CA" dirty="0" smtClean="0">
                <a:solidFill>
                  <a:schemeClr val="bg1"/>
                </a:solidFill>
              </a:rPr>
              <a:t>World Bank uses $1.25 per day</a:t>
            </a:r>
          </a:p>
          <a:p>
            <a:pPr marL="1597025" lvl="1" indent="-342900">
              <a:buFont typeface="Courier New" panose="02070309020205020404" pitchFamily="49" charset="0"/>
              <a:buChar char="o"/>
            </a:pPr>
            <a:r>
              <a:rPr lang="en-CA" dirty="0" smtClean="0">
                <a:solidFill>
                  <a:schemeClr val="bg1"/>
                </a:solidFill>
              </a:rPr>
              <a:t>Canada:  spending more than 56% of income on food/ shelter</a:t>
            </a:r>
          </a:p>
          <a:p>
            <a:endParaRPr lang="en-CA" dirty="0" smtClean="0">
              <a:solidFill>
                <a:schemeClr val="bg1"/>
              </a:solidFill>
            </a:endParaRPr>
          </a:p>
        </p:txBody>
      </p:sp>
    </p:spTree>
    <p:extLst>
      <p:ext uri="{BB962C8B-B14F-4D97-AF65-F5344CB8AC3E}">
        <p14:creationId xmlns:p14="http://schemas.microsoft.com/office/powerpoint/2010/main" val="127511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536104"/>
          </a:xfrm>
        </p:spPr>
        <p:txBody>
          <a:bodyPr>
            <a:normAutofit fontScale="90000"/>
          </a:bodyPr>
          <a:lstStyle/>
          <a:p>
            <a:r>
              <a:rPr lang="en-CA" dirty="0" smtClean="0"/>
              <a:t>Other Ways to Measure Poverty</a:t>
            </a:r>
            <a:endParaRPr lang="en-CA" dirty="0"/>
          </a:p>
        </p:txBody>
      </p:sp>
      <p:sp>
        <p:nvSpPr>
          <p:cNvPr id="3" name="Content Placeholder 2"/>
          <p:cNvSpPr>
            <a:spLocks noGrp="1"/>
          </p:cNvSpPr>
          <p:nvPr>
            <p:ph sz="quarter" idx="13"/>
          </p:nvPr>
        </p:nvSpPr>
        <p:spPr>
          <a:xfrm>
            <a:off x="274320" y="764704"/>
            <a:ext cx="8595360" cy="5904656"/>
          </a:xfrm>
        </p:spPr>
        <p:txBody>
          <a:bodyPr>
            <a:normAutofit/>
          </a:bodyPr>
          <a:lstStyle/>
          <a:p>
            <a:pPr marL="454914" indent="-457200">
              <a:buFont typeface="+mj-lt"/>
              <a:buAutoNum type="arabicPeriod"/>
            </a:pPr>
            <a:r>
              <a:rPr lang="en-CA" u="sng" dirty="0" smtClean="0"/>
              <a:t>U5MR:  Under Five Mortality Rate</a:t>
            </a:r>
          </a:p>
          <a:p>
            <a:pPr lvl="1"/>
            <a:r>
              <a:rPr lang="en-CA" b="1" dirty="0" smtClean="0">
                <a:solidFill>
                  <a:srgbClr val="7030A0"/>
                </a:solidFill>
              </a:rPr>
              <a:t># of children who die before the age of 5</a:t>
            </a:r>
          </a:p>
          <a:p>
            <a:pPr marL="170752" lvl="1" indent="0">
              <a:buNone/>
            </a:pPr>
            <a:endParaRPr lang="en-CA" b="1" dirty="0" smtClean="0">
              <a:solidFill>
                <a:srgbClr val="7030A0"/>
              </a:solidFill>
            </a:endParaRPr>
          </a:p>
          <a:p>
            <a:pPr lvl="1">
              <a:buFont typeface="Wingdings" panose="05000000000000000000" pitchFamily="2" charset="2"/>
              <a:buChar char="Ø"/>
            </a:pPr>
            <a:r>
              <a:rPr lang="en-CA" dirty="0" smtClean="0"/>
              <a:t>Most deaths in LCDs are due to malnutrition</a:t>
            </a:r>
          </a:p>
          <a:p>
            <a:pPr lvl="1">
              <a:buFont typeface="Wingdings" panose="05000000000000000000" pitchFamily="2" charset="2"/>
              <a:buChar char="Ø"/>
            </a:pPr>
            <a:r>
              <a:rPr lang="en-CA" dirty="0" smtClean="0"/>
              <a:t>U5MR can be </a:t>
            </a:r>
            <a:r>
              <a:rPr lang="en-CA" b="1" dirty="0" smtClean="0">
                <a:solidFill>
                  <a:srgbClr val="7030A0"/>
                </a:solidFill>
              </a:rPr>
              <a:t>50x </a:t>
            </a:r>
            <a:r>
              <a:rPr lang="en-CA" dirty="0" smtClean="0"/>
              <a:t>greater in Less developed countries than in developed countries</a:t>
            </a:r>
            <a:endParaRPr lang="en-CA" dirty="0"/>
          </a:p>
          <a:p>
            <a:pPr lvl="1"/>
            <a:endParaRPr lang="en-CA" dirty="0" smtClean="0"/>
          </a:p>
          <a:p>
            <a:pPr marL="627952" lvl="1" indent="-457200">
              <a:buAutoNum type="arabicPeriod" startAt="2"/>
            </a:pPr>
            <a:r>
              <a:rPr lang="en-CA" u="sng" dirty="0" smtClean="0"/>
              <a:t>UNICEF created the Progress of Nations Report on the Welfare of the child in 1998</a:t>
            </a:r>
          </a:p>
          <a:p>
            <a:pPr lvl="2"/>
            <a:r>
              <a:rPr lang="en-CA" dirty="0" smtClean="0"/>
              <a:t>Measures the risk to children  on a scale of 0-100 (1 being low risk, 100 is extremely high risk ) based on:</a:t>
            </a:r>
          </a:p>
          <a:p>
            <a:pPr lvl="5"/>
            <a:r>
              <a:rPr lang="en-CA" sz="2000" dirty="0" smtClean="0"/>
              <a:t>Infant mortality rate</a:t>
            </a:r>
          </a:p>
          <a:p>
            <a:pPr lvl="5"/>
            <a:r>
              <a:rPr lang="en-CA" sz="2000" b="1" dirty="0" smtClean="0">
                <a:solidFill>
                  <a:srgbClr val="7030A0"/>
                </a:solidFill>
              </a:rPr>
              <a:t>% of underweight children</a:t>
            </a:r>
          </a:p>
          <a:p>
            <a:pPr lvl="5"/>
            <a:r>
              <a:rPr lang="en-CA" sz="2000" dirty="0" smtClean="0"/>
              <a:t>% not attending Primary school</a:t>
            </a:r>
          </a:p>
          <a:p>
            <a:pPr lvl="5"/>
            <a:r>
              <a:rPr lang="en-CA" sz="2000" b="1" dirty="0" smtClean="0">
                <a:solidFill>
                  <a:srgbClr val="7030A0"/>
                </a:solidFill>
              </a:rPr>
              <a:t>Risk from armed conflict</a:t>
            </a:r>
          </a:p>
          <a:p>
            <a:pPr lvl="5"/>
            <a:r>
              <a:rPr lang="en-CA" sz="2000" dirty="0" smtClean="0"/>
              <a:t>Risk of contracting HIV/AIDS</a:t>
            </a:r>
          </a:p>
        </p:txBody>
      </p:sp>
      <p:sp>
        <p:nvSpPr>
          <p:cNvPr id="4" name="TextBox 3"/>
          <p:cNvSpPr txBox="1"/>
          <p:nvPr/>
        </p:nvSpPr>
        <p:spPr>
          <a:xfrm>
            <a:off x="5652120" y="4869160"/>
            <a:ext cx="1800200" cy="1384995"/>
          </a:xfrm>
          <a:prstGeom prst="rect">
            <a:avLst/>
          </a:prstGeom>
          <a:noFill/>
          <a:ln w="19050">
            <a:solidFill>
              <a:schemeClr val="tx1"/>
            </a:solidFill>
          </a:ln>
        </p:spPr>
        <p:txBody>
          <a:bodyPr wrap="square" rtlCol="0">
            <a:spAutoFit/>
          </a:bodyPr>
          <a:lstStyle/>
          <a:p>
            <a:r>
              <a:rPr lang="en-CA" sz="2800" u="sng" dirty="0" smtClean="0"/>
              <a:t>Result</a:t>
            </a:r>
            <a:r>
              <a:rPr lang="en-CA" sz="2800" dirty="0" smtClean="0"/>
              <a:t>:</a:t>
            </a:r>
          </a:p>
          <a:p>
            <a:r>
              <a:rPr lang="en-CA" sz="2800" dirty="0" smtClean="0"/>
              <a:t>Europe = 6</a:t>
            </a:r>
          </a:p>
          <a:p>
            <a:r>
              <a:rPr lang="en-CA" sz="2800" dirty="0" smtClean="0"/>
              <a:t>Africa = 61</a:t>
            </a:r>
            <a:endParaRPr lang="en-CA"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656663"/>
            <a:ext cx="235226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26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Organizations that want to help</a:t>
            </a:r>
            <a:endParaRPr lang="en-CA" dirty="0"/>
          </a:p>
        </p:txBody>
      </p:sp>
      <p:sp>
        <p:nvSpPr>
          <p:cNvPr id="3" name="Content Placeholder 2"/>
          <p:cNvSpPr>
            <a:spLocks noGrp="1"/>
          </p:cNvSpPr>
          <p:nvPr>
            <p:ph sz="quarter" idx="13"/>
          </p:nvPr>
        </p:nvSpPr>
        <p:spPr/>
        <p:txBody>
          <a:bodyPr/>
          <a:lstStyle/>
          <a:p>
            <a:pPr marL="454914" indent="-457200">
              <a:buFont typeface="+mj-lt"/>
              <a:buAutoNum type="arabicPeriod"/>
            </a:pPr>
            <a:r>
              <a:rPr lang="en-CA" dirty="0" smtClean="0"/>
              <a:t> </a:t>
            </a:r>
            <a:r>
              <a:rPr lang="en-CA" b="1" dirty="0" smtClean="0">
                <a:solidFill>
                  <a:srgbClr val="7030A0"/>
                </a:solidFill>
              </a:rPr>
              <a:t>United Nations</a:t>
            </a:r>
          </a:p>
          <a:p>
            <a:pPr marL="457200" indent="-457200">
              <a:buFont typeface="+mj-lt"/>
              <a:buAutoNum type="arabicPeriod"/>
            </a:pPr>
            <a:endParaRPr lang="en-CA" dirty="0" smtClean="0"/>
          </a:p>
          <a:p>
            <a:pPr marL="454914" indent="-457200">
              <a:buFont typeface="+mj-lt"/>
              <a:buAutoNum type="arabicPeriod"/>
            </a:pPr>
            <a:r>
              <a:rPr lang="en-CA" b="1" dirty="0" smtClean="0">
                <a:solidFill>
                  <a:srgbClr val="7030A0"/>
                </a:solidFill>
              </a:rPr>
              <a:t>Government Agencies </a:t>
            </a:r>
          </a:p>
          <a:p>
            <a:pPr marL="0" indent="0">
              <a:buNone/>
            </a:pPr>
            <a:r>
              <a:rPr lang="en-CA" dirty="0"/>
              <a:t>	</a:t>
            </a:r>
            <a:r>
              <a:rPr lang="en-CA" dirty="0" smtClean="0"/>
              <a:t>(CIDA – Canadian International Development Agency)</a:t>
            </a:r>
          </a:p>
          <a:p>
            <a:pPr marL="0" indent="0">
              <a:buNone/>
            </a:pPr>
            <a:endParaRPr lang="en-CA" dirty="0" smtClean="0"/>
          </a:p>
          <a:p>
            <a:pPr marL="454914" indent="-457200">
              <a:buFont typeface="+mj-lt"/>
              <a:buAutoNum type="arabicPeriod"/>
            </a:pPr>
            <a:r>
              <a:rPr lang="en-CA" b="1" dirty="0" smtClean="0">
                <a:solidFill>
                  <a:srgbClr val="7030A0"/>
                </a:solidFill>
              </a:rPr>
              <a:t>Non-Government Agencies</a:t>
            </a:r>
          </a:p>
          <a:p>
            <a:pPr marL="900113" lvl="1" indent="-177800"/>
            <a:r>
              <a:rPr lang="en-CA" dirty="0" smtClean="0"/>
              <a:t>Free the Children</a:t>
            </a:r>
          </a:p>
          <a:p>
            <a:pPr marL="900113" lvl="1" indent="-177800"/>
            <a:r>
              <a:rPr lang="en-CA" dirty="0" smtClean="0"/>
              <a:t>Red Cross</a:t>
            </a:r>
          </a:p>
          <a:p>
            <a:pPr marL="900113" lvl="1" indent="-177800"/>
            <a:r>
              <a:rPr lang="en-CA" dirty="0" smtClean="0"/>
              <a:t>Amnesty international</a:t>
            </a:r>
          </a:p>
          <a:p>
            <a:pPr marL="722313" lvl="1" indent="0">
              <a:buNone/>
            </a:pPr>
            <a:endParaRPr lang="en-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052736"/>
            <a:ext cx="1152128"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068960"/>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779" y="4797152"/>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085184"/>
            <a:ext cx="1575048" cy="157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5050904"/>
            <a:ext cx="1479227" cy="157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75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2264296"/>
          </a:xfrm>
        </p:spPr>
        <p:txBody>
          <a:bodyPr>
            <a:normAutofit fontScale="90000"/>
          </a:bodyPr>
          <a:lstStyle/>
          <a:p>
            <a:pPr algn="ctr"/>
            <a:r>
              <a:rPr lang="en-CA" dirty="0" smtClean="0"/>
              <a:t>Why are some countries </a:t>
            </a:r>
            <a:br>
              <a:rPr lang="en-CA" dirty="0" smtClean="0"/>
            </a:br>
            <a:r>
              <a:rPr lang="en-CA" dirty="0" smtClean="0"/>
              <a:t>so wealthy while others are </a:t>
            </a:r>
            <a:br>
              <a:rPr lang="en-CA" dirty="0" smtClean="0"/>
            </a:br>
            <a:r>
              <a:rPr lang="en-CA" dirty="0" smtClean="0"/>
              <a:t>so poor?</a:t>
            </a:r>
            <a:br>
              <a:rPr lang="en-CA" dirty="0" smtClean="0"/>
            </a:br>
            <a:r>
              <a:rPr lang="en-CA" dirty="0" smtClean="0"/>
              <a:t>What defines a Less Developed Country?</a:t>
            </a:r>
            <a:endParaRPr lang="en-CA" dirty="0"/>
          </a:p>
        </p:txBody>
      </p:sp>
      <p:sp>
        <p:nvSpPr>
          <p:cNvPr id="3" name="Content Placeholder 2"/>
          <p:cNvSpPr>
            <a:spLocks noGrp="1"/>
          </p:cNvSpPr>
          <p:nvPr>
            <p:ph sz="quarter" idx="13"/>
          </p:nvPr>
        </p:nvSpPr>
        <p:spPr>
          <a:xfrm>
            <a:off x="274320" y="3140968"/>
            <a:ext cx="8595360" cy="3095240"/>
          </a:xfrm>
        </p:spPr>
        <p:txBody>
          <a:bodyPr/>
          <a:lstStyle/>
          <a:p>
            <a:pPr marL="457200" indent="-457200">
              <a:buAutoNum type="arabicPeriod"/>
            </a:pPr>
            <a:r>
              <a:rPr lang="en-CA" sz="3600" b="1" dirty="0" smtClean="0">
                <a:solidFill>
                  <a:srgbClr val="C00000"/>
                </a:solidFill>
              </a:rPr>
              <a:t>History of Colonization</a:t>
            </a:r>
          </a:p>
          <a:p>
            <a:pPr marL="0" indent="0">
              <a:buNone/>
            </a:pPr>
            <a:endParaRPr lang="en-CA" dirty="0" smtClean="0"/>
          </a:p>
          <a:p>
            <a:pPr marL="0" indent="0" algn="ctr">
              <a:buNone/>
            </a:pPr>
            <a:r>
              <a:rPr lang="en-CA" dirty="0" smtClean="0"/>
              <a:t>Watch </a:t>
            </a:r>
          </a:p>
          <a:p>
            <a:pPr marL="0" indent="0" algn="ctr">
              <a:buNone/>
            </a:pPr>
            <a:r>
              <a:rPr lang="en-CA" dirty="0" smtClean="0"/>
              <a:t>“Africa in the 21</a:t>
            </a:r>
            <a:r>
              <a:rPr lang="en-CA" baseline="30000" dirty="0" smtClean="0"/>
              <a:t>st</a:t>
            </a:r>
            <a:r>
              <a:rPr lang="en-CA" dirty="0" smtClean="0"/>
              <a:t> Century” </a:t>
            </a:r>
          </a:p>
          <a:p>
            <a:pPr marL="0" indent="0" algn="ctr">
              <a:buNone/>
            </a:pPr>
            <a:r>
              <a:rPr lang="en-CA" dirty="0" smtClean="0"/>
              <a:t> and “Latin America in the 21 century”</a:t>
            </a:r>
            <a:endParaRPr lang="en-CA" dirty="0"/>
          </a:p>
        </p:txBody>
      </p:sp>
    </p:spTree>
    <p:extLst>
      <p:ext uri="{BB962C8B-B14F-4D97-AF65-F5344CB8AC3E}">
        <p14:creationId xmlns:p14="http://schemas.microsoft.com/office/powerpoint/2010/main" val="188032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Uneven Consumption</a:t>
            </a:r>
            <a:endParaRPr lang="en-CA"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1376772"/>
            <a:ext cx="43402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36912"/>
            <a:ext cx="416640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37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Poverty Cycle / Trap</a:t>
            </a:r>
            <a:endParaRPr lang="en-CA" dirty="0"/>
          </a:p>
        </p:txBody>
      </p:sp>
      <p:sp>
        <p:nvSpPr>
          <p:cNvPr id="3" name="Content Placeholder 2"/>
          <p:cNvSpPr>
            <a:spLocks noGrp="1"/>
          </p:cNvSpPr>
          <p:nvPr>
            <p:ph sz="quarter" idx="13"/>
          </p:nvPr>
        </p:nvSpPr>
        <p:spPr/>
        <p:txBody>
          <a:bodyPr/>
          <a:lstStyle/>
          <a:p>
            <a:endParaRPr lang="en-CA" dirty="0" smtClean="0"/>
          </a:p>
          <a:p>
            <a:r>
              <a:rPr lang="en-CA" dirty="0" smtClean="0"/>
              <a:t>See handout / p. 347 of textbook</a:t>
            </a:r>
            <a:endParaRPr lang="en-CA" dirty="0"/>
          </a:p>
          <a:p>
            <a:endParaRPr lang="en-CA" dirty="0" smtClean="0"/>
          </a:p>
          <a:p>
            <a:r>
              <a:rPr lang="en-CA" dirty="0" smtClean="0"/>
              <a:t>What is the poverty Cycle?</a:t>
            </a:r>
          </a:p>
          <a:p>
            <a:endParaRPr lang="en-CA" dirty="0"/>
          </a:p>
          <a:p>
            <a:r>
              <a:rPr lang="en-CA" dirty="0" smtClean="0"/>
              <a:t>What are possible solutions to the poverty trap?  Where and how should we intervene?</a:t>
            </a:r>
            <a:endParaRPr lang="en-C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31908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444205"/>
            <a:ext cx="3096344" cy="205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052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4454</TotalTime>
  <Words>793</Words>
  <Application>Microsoft Office PowerPoint</Application>
  <PresentationFormat>On-screen Show (4:3)</PresentationFormat>
  <Paragraphs>116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Soho</vt:lpstr>
      <vt:lpstr>Standard of Living</vt:lpstr>
      <vt:lpstr>  </vt:lpstr>
      <vt:lpstr>Human Development Index</vt:lpstr>
      <vt:lpstr>Problems with Human Development index</vt:lpstr>
      <vt:lpstr>Other Ways to Measure Poverty</vt:lpstr>
      <vt:lpstr>Organizations that want to help</vt:lpstr>
      <vt:lpstr>Why are some countries  so wealthy while others are  so poor? What defines a Less Developed Country?</vt:lpstr>
      <vt:lpstr>Uneven Consumption</vt:lpstr>
      <vt:lpstr>Poverty Cycle / Trap</vt:lpstr>
      <vt:lpstr>Debt</vt:lpstr>
      <vt:lpstr>What happened to the Money?  Why did it fail?</vt:lpstr>
      <vt:lpstr>Disease – HIV/AIDS</vt:lpstr>
      <vt:lpstr>Water</vt:lpstr>
      <vt:lpstr>Lower status of Women</vt:lpstr>
      <vt:lpstr>Children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of Living</dc:title>
  <dc:creator>User</dc:creator>
  <cp:lastModifiedBy>User</cp:lastModifiedBy>
  <cp:revision>22</cp:revision>
  <dcterms:created xsi:type="dcterms:W3CDTF">2014-05-30T21:12:23Z</dcterms:created>
  <dcterms:modified xsi:type="dcterms:W3CDTF">2014-06-03T19:32:20Z</dcterms:modified>
</cp:coreProperties>
</file>