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93" r:id="rId9"/>
    <p:sldId id="262" r:id="rId10"/>
    <p:sldId id="264" r:id="rId11"/>
    <p:sldId id="267" r:id="rId12"/>
    <p:sldId id="268" r:id="rId13"/>
    <p:sldId id="269" r:id="rId14"/>
    <p:sldId id="270" r:id="rId15"/>
    <p:sldId id="291" r:id="rId16"/>
    <p:sldId id="290" r:id="rId17"/>
    <p:sldId id="292" r:id="rId18"/>
    <p:sldId id="272" r:id="rId19"/>
    <p:sldId id="285" r:id="rId20"/>
    <p:sldId id="277" r:id="rId21"/>
    <p:sldId id="274" r:id="rId22"/>
    <p:sldId id="288" r:id="rId23"/>
    <p:sldId id="265" r:id="rId24"/>
    <p:sldId id="266" r:id="rId25"/>
    <p:sldId id="289" r:id="rId26"/>
    <p:sldId id="275" r:id="rId27"/>
    <p:sldId id="282" r:id="rId28"/>
    <p:sldId id="280" r:id="rId29"/>
    <p:sldId id="281" r:id="rId30"/>
    <p:sldId id="283" r:id="rId31"/>
    <p:sldId id="284" r:id="rId32"/>
    <p:sldId id="286" r:id="rId33"/>
    <p:sldId id="279" r:id="rId34"/>
    <p:sldId id="27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ooke Leary" initials="BL" lastIdx="2" clrIdx="0">
    <p:extLst>
      <p:ext uri="{19B8F6BF-5375-455C-9EA6-DF929625EA0E}">
        <p15:presenceInfo xmlns:p15="http://schemas.microsoft.com/office/powerpoint/2012/main" userId="S::BLeary@sd35.bc.ca::9cda0f6f-d552-495e-8b81-83e29ec2b6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9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8" d="100"/>
          <a:sy n="68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23T23:57:27.369" idx="2">
    <p:pos x="10" y="1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5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655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007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2338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345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88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262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984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89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300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446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1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20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33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403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156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375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67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environment/2019/sep/21/across-the-globe-millions-join-biggest-climate-protest-eve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cnn.com/videos/world/2019/09/20/greta-thunberg-profile-bill-weir-climate-pkg-vpx.cn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c.ca/news/canada/british-columbia/anita-place-homeless-camp-arrests-1.5032117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Human Rights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Understanding the Universal Declaration of Human Rights</a:t>
            </a:r>
          </a:p>
        </p:txBody>
      </p:sp>
    </p:spTree>
    <p:extLst>
      <p:ext uri="{BB962C8B-B14F-4D97-AF65-F5344CB8AC3E}">
        <p14:creationId xmlns:p14="http://schemas.microsoft.com/office/powerpoint/2010/main" val="3845541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Arial" panose="020B0604020202020204" pitchFamily="34" charset="0"/>
              </a:rPr>
              <a:t>Is prostitution a choice?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94360" y="4214096"/>
            <a:ext cx="4048125" cy="1330852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The Right to Freedom from Slavery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38" y="4405313"/>
            <a:ext cx="3779774" cy="212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01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Arial" panose="020B0604020202020204" pitchFamily="34" charset="0"/>
              </a:rPr>
              <a:t>Can a marriage be polyamorous?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94360" y="4214096"/>
            <a:ext cx="4048125" cy="1330852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The Right to Marry and Have a Family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399" y="3786188"/>
            <a:ext cx="3609975" cy="272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44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Arial" panose="020B0604020202020204" pitchFamily="34" charset="0"/>
              </a:rPr>
              <a:t>Do you agree with the new “death with dignity” law? (dr. assisted Suicide)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94360" y="4214096"/>
            <a:ext cx="4048125" cy="1330852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The Right to life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576" y="3223325"/>
            <a:ext cx="3969083" cy="331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41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Arial" panose="020B0604020202020204" pitchFamily="34" charset="0"/>
              </a:rPr>
              <a:t>Should the BC government provide housing for all homeless?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94360" y="4214096"/>
            <a:ext cx="4048125" cy="1330852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The Right to Social Security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4214096"/>
            <a:ext cx="4095750" cy="230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22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“Ethnic Cleansing” is currently happening in Myanmar </a:t>
            </a:r>
            <a:br>
              <a:rPr lang="en-US" dirty="0"/>
            </a:br>
            <a:r>
              <a:rPr lang="en-US" sz="2400" dirty="0"/>
              <a:t>(against ethnic </a:t>
            </a:r>
            <a:r>
              <a:rPr lang="en-US" sz="2400" dirty="0" err="1"/>
              <a:t>muslims</a:t>
            </a:r>
            <a:r>
              <a:rPr lang="en-US" sz="2400" dirty="0"/>
              <a:t> -  the </a:t>
            </a:r>
            <a:r>
              <a:rPr lang="en-US" sz="2400" dirty="0" err="1"/>
              <a:t>Rohingya</a:t>
            </a:r>
            <a:r>
              <a:rPr lang="en-US" sz="2400" dirty="0"/>
              <a:t>)</a:t>
            </a:r>
            <a:br>
              <a:rPr lang="en-US" sz="2400" dirty="0"/>
            </a:br>
            <a:br>
              <a:rPr lang="en-US" dirty="0"/>
            </a:br>
            <a:r>
              <a:rPr lang="en-US" dirty="0"/>
              <a:t>Should countries be required to let in Refugees?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23925" y="4125383"/>
            <a:ext cx="2486025" cy="1675341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Right to Life</a:t>
            </a:r>
          </a:p>
          <a:p>
            <a:endParaRPr lang="en-US" sz="2400" dirty="0"/>
          </a:p>
          <a:p>
            <a:r>
              <a:rPr lang="en-US" sz="2400" dirty="0"/>
              <a:t>Right to seek a safe place to live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0" y="4125383"/>
            <a:ext cx="4264025" cy="2508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433761"/>
            <a:ext cx="3450698" cy="236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11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AFFEA-D2B7-460E-B041-9A8BFA3E4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</p:spPr>
        <p:txBody>
          <a:bodyPr>
            <a:normAutofit/>
          </a:bodyPr>
          <a:lstStyle/>
          <a:p>
            <a:r>
              <a:rPr lang="en-US"/>
              <a:t>What is happening in the world?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8687-950A-434E-BBA3-AEFBD01C1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9" y="1763741"/>
            <a:ext cx="4578155" cy="451045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What is your picture about?</a:t>
            </a:r>
          </a:p>
          <a:p>
            <a:endParaRPr lang="en-US" sz="2600" dirty="0"/>
          </a:p>
          <a:p>
            <a:r>
              <a:rPr lang="en-US" sz="2600" dirty="0"/>
              <a:t>What is the cause?  </a:t>
            </a:r>
          </a:p>
          <a:p>
            <a:endParaRPr lang="en-US" sz="2600" dirty="0"/>
          </a:p>
          <a:p>
            <a:r>
              <a:rPr lang="en-US" sz="2600" dirty="0"/>
              <a:t>What is the method of advocacy?</a:t>
            </a:r>
          </a:p>
          <a:p>
            <a:endParaRPr lang="en-US" dirty="0"/>
          </a:p>
          <a:p>
            <a:pPr>
              <a:buFontTx/>
              <a:buChar char="-"/>
            </a:pPr>
            <a:r>
              <a:rPr lang="en-US" dirty="0"/>
              <a:t>- - - - - - - - - - - - - - - - - - - - - - - -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600" dirty="0"/>
              <a:t>What current events did you use as examples?</a:t>
            </a:r>
          </a:p>
        </p:txBody>
      </p:sp>
      <p:pic>
        <p:nvPicPr>
          <p:cNvPr id="8" name="Graphic 7" descr="World">
            <a:extLst>
              <a:ext uri="{FF2B5EF4-FFF2-40B4-BE49-F238E27FC236}">
                <a16:creationId xmlns:a16="http://schemas.microsoft.com/office/drawing/2014/main" id="{0B9C7EC8-CF2B-4DA6-82A8-7DEC103CE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8750" y="2396966"/>
            <a:ext cx="33909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19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4E3B869-3361-4E8C-87BB-27794406A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6A856AB-281D-45B5-B270-8EA6AC0CB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45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11D2A8-B7A9-446D-BF2C-2DC3212A9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357" y="1324255"/>
            <a:ext cx="3363055" cy="46704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1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sz="14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Sept. 20 – UN)</a:t>
            </a:r>
          </a:p>
          <a:p>
            <a:r>
              <a:rPr lang="en-US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https://www.theguardian.com/environment/2019/sep/21/across-the-globe-millions-join-biggest-climate-protest-ever</a:t>
            </a:r>
            <a:endParaRPr lang="en-US" sz="1100" dirty="0"/>
          </a:p>
          <a:p>
            <a:pPr marL="0" indent="0">
              <a:buNone/>
            </a:pPr>
            <a:r>
              <a:rPr lang="en-US" sz="1100" dirty="0"/>
              <a:t>(</a:t>
            </a:r>
            <a:r>
              <a:rPr lang="en-US" sz="1400" dirty="0"/>
              <a:t>Interview with Greta)</a:t>
            </a:r>
          </a:p>
          <a:p>
            <a:r>
              <a:rPr lang="en-US" sz="11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https://www.cnn.com/videos/world/2019/09/20/greta-thunberg-profile-bill-weir-climate-pkg-vpx.cnn</a:t>
            </a:r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pPr marL="0" indent="0">
              <a:buNone/>
            </a:pPr>
            <a:r>
              <a:rPr lang="en-US" sz="2400" b="1" dirty="0"/>
              <a:t>Do we have the RIGHT to a clean Environment?  Clean Air? Clean Water?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Is this in the Right To Life (Article 3)?</a:t>
            </a:r>
          </a:p>
          <a:p>
            <a:endParaRPr lang="en-US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25B56B-1D70-419C-9D27-D7A0E39822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99" r="14151" b="2"/>
          <a:stretch/>
        </p:blipFill>
        <p:spPr>
          <a:xfrm>
            <a:off x="4012205" y="746125"/>
            <a:ext cx="2485838" cy="3358380"/>
          </a:xfrm>
          <a:prstGeom prst="rect">
            <a:avLst/>
          </a:prstGeom>
        </p:spPr>
      </p:pic>
      <p:sp>
        <p:nvSpPr>
          <p:cNvPr id="23" name="Round Single Corner Rectangle 17">
            <a:extLst>
              <a:ext uri="{FF2B5EF4-FFF2-40B4-BE49-F238E27FC236}">
                <a16:creationId xmlns:a16="http://schemas.microsoft.com/office/drawing/2014/main" id="{76B44A81-87EC-416C-8094-359C84FEF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8112" y="1002026"/>
            <a:ext cx="1731913" cy="1684338"/>
          </a:xfrm>
          <a:prstGeom prst="round1Rect">
            <a:avLst>
              <a:gd name="adj" fmla="val 11295"/>
            </a:avLst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 Single Corner Rectangle 16">
            <a:extLst>
              <a:ext uri="{FF2B5EF4-FFF2-40B4-BE49-F238E27FC236}">
                <a16:creationId xmlns:a16="http://schemas.microsoft.com/office/drawing/2014/main" id="{0C371495-4807-437C-B138-97390839F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4681380" y="4259603"/>
            <a:ext cx="1812939" cy="1840846"/>
          </a:xfrm>
          <a:prstGeom prst="round1Rect">
            <a:avLst>
              <a:gd name="adj" fmla="val 11295"/>
            </a:avLst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AD218E-4AEB-4E33-9E4C-E3536225BC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75" r="9551" b="-4"/>
          <a:stretch/>
        </p:blipFill>
        <p:spPr>
          <a:xfrm>
            <a:off x="6608112" y="2822889"/>
            <a:ext cx="2021538" cy="353295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DE2A65E-AEB1-48E3-B558-9CA5AFCB4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380" y="4271029"/>
            <a:ext cx="1812939" cy="1840846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2400" b="1" dirty="0"/>
              <a:t>Global Climate change protest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1600" b="1" dirty="0"/>
              <a:t> Friday, Sept. 20</a:t>
            </a:r>
            <a:endParaRPr lang="en-US" sz="2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B0B429-4377-45C8-AC8B-AE06BC0947F9}"/>
              </a:ext>
            </a:extLst>
          </p:cNvPr>
          <p:cNvSpPr txBox="1"/>
          <p:nvPr/>
        </p:nvSpPr>
        <p:spPr>
          <a:xfrm>
            <a:off x="6632844" y="1441450"/>
            <a:ext cx="170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Greta </a:t>
            </a:r>
          </a:p>
          <a:p>
            <a:r>
              <a:rPr lang="en-US" sz="2400" b="1" dirty="0"/>
              <a:t>Thunberg</a:t>
            </a:r>
          </a:p>
        </p:txBody>
      </p:sp>
    </p:spTree>
    <p:extLst>
      <p:ext uri="{BB962C8B-B14F-4D97-AF65-F5344CB8AC3E}">
        <p14:creationId xmlns:p14="http://schemas.microsoft.com/office/powerpoint/2010/main" val="3434282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95F4E-0BCF-47EB-8CFE-3EF324CA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</p:spPr>
        <p:txBody>
          <a:bodyPr>
            <a:normAutofit/>
          </a:bodyPr>
          <a:lstStyle/>
          <a:p>
            <a:r>
              <a:rPr lang="en-US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E795A-11F6-499E-B9EC-6EA9B6B68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999" y="2194560"/>
            <a:ext cx="4362450" cy="4024125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Match the Article to the Human right</a:t>
            </a:r>
          </a:p>
          <a:p>
            <a:pPr marL="0" indent="0">
              <a:buNone/>
            </a:pPr>
            <a:r>
              <a:rPr lang="en-US" dirty="0"/>
              <a:t>(Pink Cards – Human rights  with Green Cards – current event examples)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What do you think?  Discuss the article</a:t>
            </a:r>
          </a:p>
        </p:txBody>
      </p:sp>
      <p:pic>
        <p:nvPicPr>
          <p:cNvPr id="6" name="Picture 5" descr="A picture containing phone, holding&#10;&#10;Description automatically generated">
            <a:extLst>
              <a:ext uri="{FF2B5EF4-FFF2-40B4-BE49-F238E27FC236}">
                <a16:creationId xmlns:a16="http://schemas.microsoft.com/office/drawing/2014/main" id="{494C2A78-A339-4B9E-BB3F-F9D5DEC9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0" y="2964172"/>
            <a:ext cx="3390900" cy="22564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B78D60-C12E-4025-A4E2-BCECAEFB5EBD}"/>
              </a:ext>
            </a:extLst>
          </p:cNvPr>
          <p:cNvSpPr txBox="1"/>
          <p:nvPr/>
        </p:nvSpPr>
        <p:spPr>
          <a:xfrm>
            <a:off x="928468" y="4800600"/>
            <a:ext cx="5190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85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BF32F7-913F-4B7A-AF07-E90FDBAD1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 Is Shelter a Human Right?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95C86A-36D4-4A74-9FBE-C5504440A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 4</a:t>
            </a:r>
          </a:p>
        </p:txBody>
      </p:sp>
    </p:spTree>
    <p:extLst>
      <p:ext uri="{BB962C8B-B14F-4D97-AF65-F5344CB8AC3E}">
        <p14:creationId xmlns:p14="http://schemas.microsoft.com/office/powerpoint/2010/main" val="3193451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BF32F7-913F-4B7A-AF07-E90FDBAD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</p:spPr>
        <p:txBody>
          <a:bodyPr>
            <a:normAutofit/>
          </a:bodyPr>
          <a:lstStyle/>
          <a:p>
            <a:r>
              <a:rPr lang="en-US" dirty="0"/>
              <a:t>Quick Write:  Journal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95C86A-36D4-4A74-9FBE-C5504440A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999" y="2194560"/>
            <a:ext cx="436245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your opinion:  </a:t>
            </a:r>
          </a:p>
          <a:p>
            <a:pPr marL="0" indent="0">
              <a:buNone/>
            </a:pPr>
            <a:r>
              <a:rPr lang="en-US" sz="3200" dirty="0"/>
              <a:t> Is Shelter a Human Right?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Why are people Homeless?  </a:t>
            </a:r>
          </a:p>
          <a:p>
            <a:pPr marL="0" indent="0">
              <a:buNone/>
            </a:pPr>
            <a:r>
              <a:rPr lang="en-US" sz="3200" dirty="0"/>
              <a:t>What should we do about it?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AC6D82-0C30-4AD9-9A21-F46F8B214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71" r="31023" b="2"/>
          <a:stretch/>
        </p:blipFill>
        <p:spPr>
          <a:xfrm>
            <a:off x="5238750" y="2682701"/>
            <a:ext cx="3390900" cy="34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86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4360" y="753535"/>
            <a:ext cx="7955280" cy="1976414"/>
          </a:xfrm>
        </p:spPr>
        <p:txBody>
          <a:bodyPr/>
          <a:lstStyle/>
          <a:p>
            <a:r>
              <a:rPr lang="en-US" dirty="0"/>
              <a:t>What are Human Rights?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1661B-7478-452E-A93E-0BB94A3D9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 1:  Defining Human Rights:  Auction</a:t>
            </a:r>
          </a:p>
        </p:txBody>
      </p:sp>
    </p:spTree>
    <p:extLst>
      <p:ext uri="{BB962C8B-B14F-4D97-AF65-F5344CB8AC3E}">
        <p14:creationId xmlns:p14="http://schemas.microsoft.com/office/powerpoint/2010/main" val="252317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363415"/>
            <a:ext cx="7498080" cy="464950"/>
          </a:xfrm>
        </p:spPr>
        <p:txBody>
          <a:bodyPr>
            <a:normAutofit fontScale="90000"/>
          </a:bodyPr>
          <a:lstStyle/>
          <a:p>
            <a:br>
              <a:rPr lang="en-CA" u="sng" dirty="0"/>
            </a:br>
            <a:endParaRPr lang="en-CA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3948" y="1546275"/>
            <a:ext cx="4679739" cy="4948310"/>
          </a:xfrm>
        </p:spPr>
        <p:txBody>
          <a:bodyPr>
            <a:normAutofit fontScale="92500" lnSpcReduction="10000"/>
          </a:bodyPr>
          <a:lstStyle/>
          <a:p>
            <a:r>
              <a:rPr lang="en-CA" sz="4000" dirty="0"/>
              <a:t>What is Homelessness? (definition)</a:t>
            </a:r>
          </a:p>
          <a:p>
            <a:r>
              <a:rPr lang="en-CA" sz="4000" dirty="0">
                <a:solidFill>
                  <a:srgbClr val="00B0F0"/>
                </a:solidFill>
              </a:rPr>
              <a:t>Who is homeless?</a:t>
            </a:r>
          </a:p>
          <a:p>
            <a:r>
              <a:rPr lang="en-CA" sz="4000" dirty="0">
                <a:solidFill>
                  <a:srgbClr val="FF0000"/>
                </a:solidFill>
              </a:rPr>
              <a:t>What causes homelessness?</a:t>
            </a:r>
          </a:p>
          <a:p>
            <a:r>
              <a:rPr lang="en-CA" sz="4000" dirty="0">
                <a:solidFill>
                  <a:srgbClr val="92D050"/>
                </a:solidFill>
              </a:rPr>
              <a:t>How can homelessness be solved?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48" y="3149180"/>
            <a:ext cx="3574743" cy="2681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5608" y="732097"/>
            <a:ext cx="7099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C000"/>
                </a:solidFill>
              </a:rPr>
              <a:t>Class Sticky Notes:  Board Organizer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E3BA88-0FDE-4B26-908A-3DD87B0335D2}"/>
              </a:ext>
            </a:extLst>
          </p:cNvPr>
          <p:cNvSpPr/>
          <p:nvPr/>
        </p:nvSpPr>
        <p:spPr>
          <a:xfrm>
            <a:off x="689113" y="1404421"/>
            <a:ext cx="32202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400" u="sng" dirty="0"/>
              <a:t>What do you think?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861B3E-F5AB-4768-8445-1510DE150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7880" y="764373"/>
            <a:ext cx="5575552" cy="1474330"/>
          </a:xfrm>
        </p:spPr>
        <p:txBody>
          <a:bodyPr>
            <a:normAutofit/>
          </a:bodyPr>
          <a:lstStyle/>
          <a:p>
            <a:r>
              <a:rPr lang="en-US" dirty="0"/>
              <a:t>What causes  Poverty?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554794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-1806539" y="2497931"/>
            <a:ext cx="6857999" cy="186213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6C5D9B-E91C-45D3-868F-B877E9D5A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7879" y="2238704"/>
            <a:ext cx="5384729" cy="3979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Closely read the “Poverty Traps” Article</a:t>
            </a:r>
          </a:p>
          <a:p>
            <a:pPr marL="0" indent="0">
              <a:buNone/>
            </a:pPr>
            <a:endParaRPr lang="en-US" sz="1700" dirty="0"/>
          </a:p>
          <a:p>
            <a:pPr marL="342900" indent="-342900">
              <a:buAutoNum type="arabicPeriod"/>
            </a:pPr>
            <a:r>
              <a:rPr lang="en-US" sz="2400" dirty="0"/>
              <a:t>Annotate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What contributes to the causes of Global Poverty?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What could be applied to Local Poverty/ local Homelessness?</a:t>
            </a:r>
          </a:p>
        </p:txBody>
      </p:sp>
    </p:spTree>
    <p:extLst>
      <p:ext uri="{BB962C8B-B14F-4D97-AF65-F5344CB8AC3E}">
        <p14:creationId xmlns:p14="http://schemas.microsoft.com/office/powerpoint/2010/main" val="3249717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F511F-B239-45BD-8BB5-D6D6B5DF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Facts on Homelessness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8283B-7D2E-4590-AFFF-CDCD51C5F0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 6:  video perspectives and stats</a:t>
            </a:r>
          </a:p>
        </p:txBody>
      </p:sp>
    </p:spTree>
    <p:extLst>
      <p:ext uri="{BB962C8B-B14F-4D97-AF65-F5344CB8AC3E}">
        <p14:creationId xmlns:p14="http://schemas.microsoft.com/office/powerpoint/2010/main" val="3698562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9948" y="336263"/>
            <a:ext cx="5673653" cy="1077084"/>
          </a:xfrm>
        </p:spPr>
        <p:txBody>
          <a:bodyPr>
            <a:normAutofit fontScale="90000"/>
          </a:bodyPr>
          <a:lstStyle/>
          <a:p>
            <a:r>
              <a:rPr lang="en-CA" sz="2700" dirty="0"/>
              <a:t>TEDx Rainer:  Facing Homelessness (17 mins)</a:t>
            </a:r>
            <a:br>
              <a:rPr lang="en-CA" sz="2700" dirty="0"/>
            </a:br>
            <a:r>
              <a:rPr lang="en-CA" sz="2700" dirty="0"/>
              <a:t> </a:t>
            </a:r>
            <a:endParaRPr lang="en-CA" dirty="0"/>
          </a:p>
        </p:txBody>
      </p:sp>
      <p:pic>
        <p:nvPicPr>
          <p:cNvPr id="4" name="Facing homelessness - Rex Hohlbein - TEDxRaini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22124"/>
            <a:ext cx="9136716" cy="5138919"/>
          </a:xfrm>
        </p:spPr>
      </p:pic>
    </p:spTree>
    <p:extLst>
      <p:ext uri="{BB962C8B-B14F-4D97-AF65-F5344CB8AC3E}">
        <p14:creationId xmlns:p14="http://schemas.microsoft.com/office/powerpoint/2010/main" val="134849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363415"/>
            <a:ext cx="7498080" cy="464950"/>
          </a:xfrm>
        </p:spPr>
        <p:txBody>
          <a:bodyPr>
            <a:normAutofit fontScale="90000"/>
          </a:bodyPr>
          <a:lstStyle/>
          <a:p>
            <a:br>
              <a:rPr lang="en-CA" u="sng" dirty="0"/>
            </a:br>
            <a:endParaRPr lang="en-CA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3948" y="1546275"/>
            <a:ext cx="4679739" cy="4948310"/>
          </a:xfrm>
        </p:spPr>
        <p:txBody>
          <a:bodyPr>
            <a:normAutofit fontScale="92500" lnSpcReduction="10000"/>
          </a:bodyPr>
          <a:lstStyle/>
          <a:p>
            <a:r>
              <a:rPr lang="en-CA" sz="4000" dirty="0"/>
              <a:t>What is Homelessness? (definition)</a:t>
            </a:r>
          </a:p>
          <a:p>
            <a:r>
              <a:rPr lang="en-CA" sz="4000" dirty="0">
                <a:solidFill>
                  <a:srgbClr val="00B0F0"/>
                </a:solidFill>
              </a:rPr>
              <a:t>Who is homeless?</a:t>
            </a:r>
          </a:p>
          <a:p>
            <a:r>
              <a:rPr lang="en-CA" sz="4000" dirty="0">
                <a:solidFill>
                  <a:srgbClr val="FF0000"/>
                </a:solidFill>
              </a:rPr>
              <a:t>What causes homelessness?</a:t>
            </a:r>
          </a:p>
          <a:p>
            <a:r>
              <a:rPr lang="en-CA" sz="4000" dirty="0">
                <a:solidFill>
                  <a:srgbClr val="92D050"/>
                </a:solidFill>
              </a:rPr>
              <a:t>How can homelessness be solved?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48" y="3149180"/>
            <a:ext cx="3574743" cy="2681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5608" y="732097"/>
            <a:ext cx="7099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C000"/>
                </a:solidFill>
              </a:rPr>
              <a:t>INFORGRAPHIC STATS:  Note Organizer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E3BA88-0FDE-4B26-908A-3DD87B0335D2}"/>
              </a:ext>
            </a:extLst>
          </p:cNvPr>
          <p:cNvSpPr/>
          <p:nvPr/>
        </p:nvSpPr>
        <p:spPr>
          <a:xfrm>
            <a:off x="689113" y="1404421"/>
            <a:ext cx="32202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400" u="sng" dirty="0"/>
              <a:t>What are the stats?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07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4890D-A517-46D3-9154-2E72B12D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Facts on Homelessness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CCD30-04A8-44D5-992C-C392054E2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 6:  Jigsaw articles</a:t>
            </a:r>
          </a:p>
        </p:txBody>
      </p:sp>
    </p:spTree>
    <p:extLst>
      <p:ext uri="{BB962C8B-B14F-4D97-AF65-F5344CB8AC3E}">
        <p14:creationId xmlns:p14="http://schemas.microsoft.com/office/powerpoint/2010/main" val="912799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4B30-3EB2-442C-88EC-0B1DF9DF9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Article Jigsaw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9240A-EEA5-4F44-AB21-9E7F3C88B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Annotate your article</a:t>
            </a:r>
          </a:p>
          <a:p>
            <a:endParaRPr lang="en-US" sz="3200" dirty="0"/>
          </a:p>
          <a:p>
            <a:r>
              <a:rPr lang="en-US" sz="3200" dirty="0"/>
              <a:t>What does this add to our understanding of Homelessness? </a:t>
            </a:r>
          </a:p>
          <a:p>
            <a:endParaRPr lang="en-US" sz="3200" dirty="0"/>
          </a:p>
          <a:p>
            <a:r>
              <a:rPr lang="en-US" sz="3200" dirty="0"/>
              <a:t>Create organized notes for the class</a:t>
            </a:r>
          </a:p>
          <a:p>
            <a:endParaRPr lang="en-US" sz="3200" dirty="0"/>
          </a:p>
          <a:p>
            <a:r>
              <a:rPr lang="en-US" sz="3200" dirty="0"/>
              <a:t>Share/ discuss</a:t>
            </a:r>
          </a:p>
        </p:txBody>
      </p:sp>
    </p:spTree>
    <p:extLst>
      <p:ext uri="{BB962C8B-B14F-4D97-AF65-F5344CB8AC3E}">
        <p14:creationId xmlns:p14="http://schemas.microsoft.com/office/powerpoint/2010/main" val="766511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7A021-F8C9-45C7-9297-5EBC08F1C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Philosophical Chairs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F7B46-FEED-4B79-A1EE-3B829AE6F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 7:  For and Against Discussions</a:t>
            </a:r>
          </a:p>
        </p:txBody>
      </p:sp>
    </p:spTree>
    <p:extLst>
      <p:ext uri="{BB962C8B-B14F-4D97-AF65-F5344CB8AC3E}">
        <p14:creationId xmlns:p14="http://schemas.microsoft.com/office/powerpoint/2010/main" val="3438676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5DA4C-7919-4063-AE9A-5544553C3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366807"/>
            <a:ext cx="6457950" cy="1293028"/>
          </a:xfrm>
        </p:spPr>
        <p:txBody>
          <a:bodyPr>
            <a:normAutofit/>
          </a:bodyPr>
          <a:lstStyle/>
          <a:p>
            <a:r>
              <a:rPr lang="en-US" sz="3400" dirty="0"/>
              <a:t>Maple Ridge should Shut down the Homeless Camp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4804C-2D9A-43BC-B15F-BB77FA6EB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2" r="21710" b="-2"/>
          <a:stretch/>
        </p:blipFill>
        <p:spPr>
          <a:xfrm>
            <a:off x="289063" y="2289124"/>
            <a:ext cx="3390900" cy="341092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A2FBF-A5C4-4A9B-8A8F-A248C2A06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3374" y="1881809"/>
            <a:ext cx="5051563" cy="4953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/>
              <a:t>6 arrested at Maple Ridge homeless camp</a:t>
            </a:r>
          </a:p>
          <a:p>
            <a:r>
              <a:rPr lang="en-US" sz="1800" u="sng" dirty="0"/>
              <a:t>Camp in legal battle</a:t>
            </a:r>
          </a:p>
          <a:p>
            <a:r>
              <a:rPr lang="en-US" sz="1800" dirty="0"/>
              <a:t>The city obtained a court injunction on Feb. 8 in which the B.C. Supreme Court recognized the risks at the camp, including tents pitched close together, dangerous electrical wiring, and the presence of propane and gasoline near open flames.</a:t>
            </a:r>
          </a:p>
          <a:p>
            <a:endParaRPr lang="en-US" sz="400" dirty="0"/>
          </a:p>
          <a:p>
            <a:r>
              <a:rPr lang="en-US" sz="1800" dirty="0"/>
              <a:t>Anita Place was established in May 2017 to protest the closure of a 40-bed shelter in Maple Ridge. </a:t>
            </a:r>
          </a:p>
          <a:p>
            <a:endParaRPr lang="en-US" sz="300" dirty="0"/>
          </a:p>
          <a:p>
            <a:r>
              <a:rPr lang="en-US" sz="1800" dirty="0"/>
              <a:t>Since then, residents of the camp and their lawyers have fought off two attempts by the City of Maple Ridge to evict them in the courts.</a:t>
            </a:r>
          </a:p>
          <a:p>
            <a:pPr marL="0" indent="0">
              <a:buNone/>
            </a:pPr>
            <a:r>
              <a:rPr lang="en-US" sz="900" dirty="0">
                <a:hlinkClick r:id="rId3"/>
              </a:rPr>
              <a:t>https://www.cbc.ca/news/canada/british-columbia/anita-place-homeless-camp-arrests-1.5032117</a:t>
            </a:r>
            <a:endParaRPr lang="en-US" sz="900" dirty="0"/>
          </a:p>
          <a:p>
            <a:pPr marL="0" indent="0">
              <a:buNone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45944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FEB59-F699-4B61-8500-60164ED5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427" y="673240"/>
            <a:ext cx="3313044" cy="3024117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dirty="0"/>
              <a:t>It is economically smarter to House the  homelessness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26C6A-920A-4D07-A800-9B09350B7B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11" r="27714"/>
          <a:stretch/>
        </p:blipFill>
        <p:spPr>
          <a:xfrm>
            <a:off x="1803" y="10"/>
            <a:ext cx="5378580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DFFD9D3-0E77-42C3-B89D-A987E7760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0086" y="-1"/>
            <a:ext cx="3183914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48F185-A6F4-40C2-A466-5CB3F23F2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7488" y="0"/>
            <a:ext cx="1234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98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Should life ever be hierarchized?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Are all people Equal? 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Is one life always equal to another?  Is one life more valuable or more disposable than another?</a:t>
            </a:r>
          </a:p>
        </p:txBody>
      </p:sp>
    </p:spTree>
    <p:extLst>
      <p:ext uri="{BB962C8B-B14F-4D97-AF65-F5344CB8AC3E}">
        <p14:creationId xmlns:p14="http://schemas.microsoft.com/office/powerpoint/2010/main" val="1409325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5085FD1-965D-4283-9406-8871587C5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4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08D17D-D5A0-4C32-BF02-863DBA93B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AE06162-7697-4B48-8774-226359FAB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3385F-6BA9-4803-AFE9-E7920E146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66" y="4676012"/>
            <a:ext cx="7793738" cy="13007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3200" dirty="0"/>
              <a:t>Homelessness is not an issue of poverty, it is an issue of discrimination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1198095-EB65-4065-BE87-4B909BC9D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84"/>
            <a:ext cx="9144000" cy="1441450"/>
          </a:xfrm>
          <a:prstGeom prst="rect">
            <a:avLst/>
          </a:prstGeom>
        </p:spPr>
      </p:pic>
      <p:sp>
        <p:nvSpPr>
          <p:cNvPr id="32" name="Rounded Rectangle 6">
            <a:extLst>
              <a:ext uri="{FF2B5EF4-FFF2-40B4-BE49-F238E27FC236}">
                <a16:creationId xmlns:a16="http://schemas.microsoft.com/office/drawing/2014/main" id="{4E3E2C61-7CB4-42B9-87ED-09D8801E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7166" y="712832"/>
            <a:ext cx="7609668" cy="347816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6274BE5-BFD6-4112-A8D9-D207106605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82" r="28723"/>
          <a:stretch/>
        </p:blipFill>
        <p:spPr>
          <a:xfrm>
            <a:off x="1127502" y="1197851"/>
            <a:ext cx="2214852" cy="2508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932D67-676E-432D-9E00-52F1D56BA9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13" r="25275" b="5"/>
          <a:stretch/>
        </p:blipFill>
        <p:spPr>
          <a:xfrm>
            <a:off x="3464574" y="1197851"/>
            <a:ext cx="2214852" cy="2518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4D2B5-7133-4833-9F73-7DA85F30B8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01" r="7871" b="-1"/>
          <a:stretch/>
        </p:blipFill>
        <p:spPr>
          <a:xfrm>
            <a:off x="5798508" y="1197851"/>
            <a:ext cx="2214852" cy="251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97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2360E-FAE6-4A4C-BC40-76B92D232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764373"/>
            <a:ext cx="8072562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“Housing First” is the best approach to combating homelessness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6AAA3-CFF9-4578-9727-452D30F41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305" y="2496378"/>
            <a:ext cx="5527389" cy="37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564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CD044-DE4C-441C-A0AA-19E57138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 Is Shelter a Human Right?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CEC78-B725-49B6-BAAE-3C2EFF7B3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 8</a:t>
            </a:r>
          </a:p>
        </p:txBody>
      </p:sp>
    </p:spTree>
    <p:extLst>
      <p:ext uri="{BB962C8B-B14F-4D97-AF65-F5344CB8AC3E}">
        <p14:creationId xmlns:p14="http://schemas.microsoft.com/office/powerpoint/2010/main" val="503173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B8B28-C9CD-474E-B194-F00E38151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762000"/>
            <a:ext cx="6243430" cy="12954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an example of Government Policy if . 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88312-46CF-4122-A487-4A916BC5C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Shelter IS a Right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25436-EDC7-45C7-B572-EE3ACB319F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F7D269-0EB3-4407-A2F1-4973BD8C12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907537" cy="823912"/>
          </a:xfrm>
        </p:spPr>
        <p:txBody>
          <a:bodyPr>
            <a:normAutofit/>
          </a:bodyPr>
          <a:lstStyle/>
          <a:p>
            <a:r>
              <a:rPr lang="en-US" dirty="0"/>
              <a:t>Shelter is NOT a Right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34FAFB-1F4B-4E9D-8F60-74B7AC7B7206}"/>
              </a:ext>
            </a:extLst>
          </p:cNvPr>
          <p:cNvCxnSpPr/>
          <p:nvPr/>
        </p:nvCxnSpPr>
        <p:spPr>
          <a:xfrm>
            <a:off x="4642098" y="2451653"/>
            <a:ext cx="0" cy="4068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0D4E1D-4A04-46C7-8FBD-197B6C5E5A8A}"/>
              </a:ext>
            </a:extLst>
          </p:cNvPr>
          <p:cNvCxnSpPr/>
          <p:nvPr/>
        </p:nvCxnSpPr>
        <p:spPr>
          <a:xfrm>
            <a:off x="594359" y="3132667"/>
            <a:ext cx="81821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598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B8B28-C9CD-474E-B194-F00E38151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</p:spPr>
        <p:txBody>
          <a:bodyPr>
            <a:normAutofit/>
          </a:bodyPr>
          <a:lstStyle/>
          <a:p>
            <a:r>
              <a:rPr lang="en-US" sz="3400"/>
              <a:t>Journal Response:</a:t>
            </a:r>
            <a:br>
              <a:rPr lang="en-US" sz="3400" dirty="0"/>
            </a:br>
            <a:r>
              <a:rPr lang="en-US" sz="3400" dirty="0"/>
              <a:t>Opinion:  Is Shelter a Right?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25436-EDC7-45C7-B572-EE3ACB319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999" y="2194560"/>
            <a:ext cx="436245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dirty="0"/>
              <a:t>Defend your opinion with</a:t>
            </a:r>
          </a:p>
          <a:p>
            <a:r>
              <a:rPr lang="en-US" sz="2400" dirty="0"/>
              <a:t> facts from your organizer and article</a:t>
            </a:r>
          </a:p>
          <a:p>
            <a:r>
              <a:rPr lang="en-US" sz="2400" dirty="0"/>
              <a:t>Personal reflection/ connections to your life and world experience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***Be sure to write the article you have at the top of your response!</a:t>
            </a:r>
          </a:p>
        </p:txBody>
      </p:sp>
      <p:pic>
        <p:nvPicPr>
          <p:cNvPr id="1026" name="Picture 2" descr="Image result for journal write">
            <a:extLst>
              <a:ext uri="{FF2B5EF4-FFF2-40B4-BE49-F238E27FC236}">
                <a16:creationId xmlns:a16="http://schemas.microsoft.com/office/drawing/2014/main" id="{0B6C9AFB-5BFA-4AB3-80D6-37D1E88D3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r="18521" b="-3"/>
          <a:stretch/>
        </p:blipFill>
        <p:spPr bwMode="auto">
          <a:xfrm>
            <a:off x="5238750" y="2386979"/>
            <a:ext cx="3390900" cy="341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315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rights Auction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Highlight 3 most important rights</a:t>
            </a:r>
          </a:p>
          <a:p>
            <a:r>
              <a:rPr lang="en-US" dirty="0"/>
              <a:t>Underline 3 least important rights</a:t>
            </a:r>
          </a:p>
          <a:p>
            <a:r>
              <a:rPr lang="en-US" dirty="0"/>
              <a:t>Add 3 you deem are missing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Compare with a neighbor</a:t>
            </a:r>
          </a:p>
          <a:p>
            <a:endParaRPr lang="en-US" dirty="0"/>
          </a:p>
          <a:p>
            <a:r>
              <a:rPr lang="en-US" dirty="0"/>
              <a:t>Auction!</a:t>
            </a:r>
          </a:p>
        </p:txBody>
      </p:sp>
    </p:spTree>
    <p:extLst>
      <p:ext uri="{BB962C8B-B14F-4D97-AF65-F5344CB8AC3E}">
        <p14:creationId xmlns:p14="http://schemas.microsoft.com/office/powerpoint/2010/main" val="4251741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Auction Debrief: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was most expensive?  Least?  Why?</a:t>
            </a:r>
          </a:p>
          <a:p>
            <a:endParaRPr lang="en-US" dirty="0"/>
          </a:p>
          <a:p>
            <a:r>
              <a:rPr lang="en-US" dirty="0"/>
              <a:t>What were the “added” rights?  Why?</a:t>
            </a:r>
          </a:p>
          <a:p>
            <a:endParaRPr lang="en-US" dirty="0"/>
          </a:p>
          <a:p>
            <a:r>
              <a:rPr lang="en-US" dirty="0"/>
              <a:t>What role did wealth play?  Is that a fair?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Thoughts?</a:t>
            </a:r>
          </a:p>
        </p:txBody>
      </p:sp>
    </p:spTree>
    <p:extLst>
      <p:ext uri="{BB962C8B-B14F-4D97-AF65-F5344CB8AC3E}">
        <p14:creationId xmlns:p14="http://schemas.microsoft.com/office/powerpoint/2010/main" val="2980876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UN:  history of rights (DVD)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What’s Important?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( min. 3 items)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Why?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(3 reasons for each point)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403974" y="2194560"/>
            <a:ext cx="0" cy="4196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5775" y="2590800"/>
            <a:ext cx="82105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691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407AAD-E8A5-4B11-9538-4EFBE3F1C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Declaration Of Human Rights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6DD484-2298-4CE0-9406-639957504A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 2/3</a:t>
            </a:r>
          </a:p>
        </p:txBody>
      </p:sp>
    </p:spTree>
    <p:extLst>
      <p:ext uri="{BB962C8B-B14F-4D97-AF65-F5344CB8AC3E}">
        <p14:creationId xmlns:p14="http://schemas.microsoft.com/office/powerpoint/2010/main" val="3526521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7CD82A9F-3ADE-470A-828F-F1D913067A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r="233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0A399B-C624-4B0A-9893-570BA3A8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5" y="3924886"/>
            <a:ext cx="4515729" cy="2082019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Philosophical Chairs</a:t>
            </a:r>
          </a:p>
        </p:txBody>
      </p:sp>
    </p:spTree>
    <p:extLst>
      <p:ext uri="{BB962C8B-B14F-4D97-AF65-F5344CB8AC3E}">
        <p14:creationId xmlns:p14="http://schemas.microsoft.com/office/powerpoint/2010/main" val="9893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725" y="4408598"/>
            <a:ext cx="3419475" cy="22727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Arial" panose="020B0604020202020204" pitchFamily="34" charset="0"/>
              </a:rPr>
              <a:t>Is it ok to use torture to gain information in the  fight against terrorism?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94360" y="4214096"/>
            <a:ext cx="4048125" cy="1330852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The Right to Freedom from Torture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8675" y="3419475"/>
            <a:ext cx="674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What defines a terrorist?</a:t>
            </a:r>
          </a:p>
        </p:txBody>
      </p:sp>
    </p:spTree>
    <p:extLst>
      <p:ext uri="{BB962C8B-B14F-4D97-AF65-F5344CB8AC3E}">
        <p14:creationId xmlns:p14="http://schemas.microsoft.com/office/powerpoint/2010/main" val="265250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889</Words>
  <Application>Microsoft Office PowerPoint</Application>
  <PresentationFormat>On-screen Show (4:3)</PresentationFormat>
  <Paragraphs>143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Century Gothic</vt:lpstr>
      <vt:lpstr>Vapor Trail</vt:lpstr>
      <vt:lpstr>Human Rights</vt:lpstr>
      <vt:lpstr>What are Human Rights?</vt:lpstr>
      <vt:lpstr>Should life ever be hierarchized?  Are all people Equal?  </vt:lpstr>
      <vt:lpstr>Human rights Auction</vt:lpstr>
      <vt:lpstr>Auction Debrief:</vt:lpstr>
      <vt:lpstr>UN:  history of rights (DVD)</vt:lpstr>
      <vt:lpstr>Universal Declaration Of Human Rights</vt:lpstr>
      <vt:lpstr>Philosophical Chairs</vt:lpstr>
      <vt:lpstr>Is it ok to use torture to gain information in the  fight against terrorism?</vt:lpstr>
      <vt:lpstr>Is prostitution a choice?</vt:lpstr>
      <vt:lpstr>Can a marriage be polyamorous?</vt:lpstr>
      <vt:lpstr>Do you agree with the new “death with dignity” law? (dr. assisted Suicide)</vt:lpstr>
      <vt:lpstr>Should the BC government provide housing for all homeless?</vt:lpstr>
      <vt:lpstr>An “Ethnic Cleansing” is currently happening in Myanmar  (against ethnic muslims -  the Rohingya)  Should countries be required to let in Refugees?</vt:lpstr>
      <vt:lpstr>What is happening in the world?</vt:lpstr>
      <vt:lpstr>Global Climate change protest   Friday, Sept. 20</vt:lpstr>
      <vt:lpstr>ACTIVITY</vt:lpstr>
      <vt:lpstr>Case Study:  Is Shelter a Human Right?</vt:lpstr>
      <vt:lpstr>Quick Write:  Journal</vt:lpstr>
      <vt:lpstr> </vt:lpstr>
      <vt:lpstr>What causes  Poverty?</vt:lpstr>
      <vt:lpstr>Facts on Homelessness</vt:lpstr>
      <vt:lpstr>TEDx Rainer:  Facing Homelessness (17 mins)  </vt:lpstr>
      <vt:lpstr> </vt:lpstr>
      <vt:lpstr>Facts on Homelessness</vt:lpstr>
      <vt:lpstr>Article Jigsaw</vt:lpstr>
      <vt:lpstr>Philosophical Chairs</vt:lpstr>
      <vt:lpstr>Maple Ridge should Shut down the Homeless Camp</vt:lpstr>
      <vt:lpstr>It is economically smarter to House the  homelessness</vt:lpstr>
      <vt:lpstr>Homelessness is not an issue of poverty, it is an issue of discrimination</vt:lpstr>
      <vt:lpstr>“Housing First” is the best approach to combating homelessness</vt:lpstr>
      <vt:lpstr>Conclusion:  Is Shelter a Human Right?</vt:lpstr>
      <vt:lpstr>What is an example of Government Policy if . . </vt:lpstr>
      <vt:lpstr>Journal Response: Opinion:  Is Shelter a Right?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Rights</dc:title>
  <dc:creator>Brooke Leary</dc:creator>
  <cp:lastModifiedBy>Brooke Leary</cp:lastModifiedBy>
  <cp:revision>7</cp:revision>
  <dcterms:created xsi:type="dcterms:W3CDTF">2019-09-22T00:39:38Z</dcterms:created>
  <dcterms:modified xsi:type="dcterms:W3CDTF">2020-03-31T03:37:30Z</dcterms:modified>
</cp:coreProperties>
</file>