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sldIdLst>
    <p:sldId id="256" r:id="rId2"/>
    <p:sldId id="257" r:id="rId3"/>
    <p:sldId id="258" r:id="rId4"/>
    <p:sldId id="259" r:id="rId5"/>
    <p:sldId id="260" r:id="rId6"/>
    <p:sldId id="261" r:id="rId7"/>
    <p:sldId id="262" r:id="rId8"/>
    <p:sldId id="263" r:id="rId9"/>
    <p:sldId id="264" r:id="rId10"/>
    <p:sldId id="267" r:id="rId11"/>
    <p:sldId id="268" r:id="rId12"/>
    <p:sldId id="269" r:id="rId13"/>
    <p:sldId id="270" r:id="rId14"/>
    <p:sldId id="265"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84"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3B656820-7193-47DD-B652-6C40FC56A7C0}" type="datetimeFigureOut">
              <a:rPr lang="en-US" smtClean="0"/>
              <a:t>10/21/2018</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6F298CAB-80DC-4F21-A713-163B194DB35B}"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4310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656820-7193-47DD-B652-6C40FC56A7C0}" type="datetimeFigureOut">
              <a:rPr lang="en-US" smtClean="0"/>
              <a:t>10/21/2018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298CAB-80DC-4F21-A713-163B194DB35B}" type="slidenum">
              <a:rPr lang="en-US" smtClean="0"/>
              <a:t>‹#›</a:t>
            </a:fld>
            <a:endParaRPr lang="en-US"/>
          </a:p>
        </p:txBody>
      </p:sp>
    </p:spTree>
    <p:extLst>
      <p:ext uri="{BB962C8B-B14F-4D97-AF65-F5344CB8AC3E}">
        <p14:creationId xmlns:p14="http://schemas.microsoft.com/office/powerpoint/2010/main" val="517370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656820-7193-47DD-B652-6C40FC56A7C0}" type="datetimeFigureOut">
              <a:rPr lang="en-US" smtClean="0"/>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98CAB-80DC-4F21-A713-163B194DB35B}"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9734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656820-7193-47DD-B652-6C40FC56A7C0}" type="datetimeFigureOut">
              <a:rPr lang="en-US" smtClean="0"/>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98CAB-80DC-4F21-A713-163B194DB35B}"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7327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656820-7193-47DD-B652-6C40FC56A7C0}" type="datetimeFigureOut">
              <a:rPr lang="en-US" smtClean="0"/>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98CAB-80DC-4F21-A713-163B194DB35B}" type="slidenum">
              <a:rPr lang="en-US" smtClean="0"/>
              <a:t>‹#›</a:t>
            </a:fld>
            <a:endParaRPr lang="en-US"/>
          </a:p>
        </p:txBody>
      </p:sp>
    </p:spTree>
    <p:extLst>
      <p:ext uri="{BB962C8B-B14F-4D97-AF65-F5344CB8AC3E}">
        <p14:creationId xmlns:p14="http://schemas.microsoft.com/office/powerpoint/2010/main" val="3816308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656820-7193-47DD-B652-6C40FC56A7C0}" type="datetimeFigureOut">
              <a:rPr lang="en-US" smtClean="0"/>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98CAB-80DC-4F21-A713-163B194DB35B}"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3938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656820-7193-47DD-B652-6C40FC56A7C0}" type="datetimeFigureOut">
              <a:rPr lang="en-US" smtClean="0"/>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98CAB-80DC-4F21-A713-163B194DB35B}"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8285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656820-7193-47DD-B652-6C40FC56A7C0}" type="datetimeFigureOut">
              <a:rPr lang="en-US" smtClean="0"/>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98CAB-80DC-4F21-A713-163B194DB35B}"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6516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656820-7193-47DD-B652-6C40FC56A7C0}" type="datetimeFigureOut">
              <a:rPr lang="en-US" smtClean="0"/>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98CAB-80DC-4F21-A713-163B194DB35B}"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4830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656820-7193-47DD-B652-6C40FC56A7C0}" type="datetimeFigureOut">
              <a:rPr lang="en-US" smtClean="0"/>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98CAB-80DC-4F21-A713-163B194DB35B}" type="slidenum">
              <a:rPr lang="en-US" smtClean="0"/>
              <a:t>‹#›</a:t>
            </a:fld>
            <a:endParaRPr lang="en-US"/>
          </a:p>
        </p:txBody>
      </p:sp>
    </p:spTree>
    <p:extLst>
      <p:ext uri="{BB962C8B-B14F-4D97-AF65-F5344CB8AC3E}">
        <p14:creationId xmlns:p14="http://schemas.microsoft.com/office/powerpoint/2010/main" val="273106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656820-7193-47DD-B652-6C40FC56A7C0}" type="datetimeFigureOut">
              <a:rPr lang="en-US" smtClean="0"/>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98CAB-80DC-4F21-A713-163B194DB35B}"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2467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656820-7193-47DD-B652-6C40FC56A7C0}" type="datetimeFigureOut">
              <a:rPr lang="en-US" smtClean="0"/>
              <a:t>10/21/2018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298CAB-80DC-4F21-A713-163B194DB35B}" type="slidenum">
              <a:rPr lang="en-US" smtClean="0"/>
              <a:t>‹#›</a:t>
            </a:fld>
            <a:endParaRPr lang="en-US"/>
          </a:p>
        </p:txBody>
      </p:sp>
    </p:spTree>
    <p:extLst>
      <p:ext uri="{BB962C8B-B14F-4D97-AF65-F5344CB8AC3E}">
        <p14:creationId xmlns:p14="http://schemas.microsoft.com/office/powerpoint/2010/main" val="3504238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656820-7193-47DD-B652-6C40FC56A7C0}" type="datetimeFigureOut">
              <a:rPr lang="en-US" smtClean="0"/>
              <a:t>10/21/2018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298CAB-80DC-4F21-A713-163B194DB35B}"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1791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656820-7193-47DD-B652-6C40FC56A7C0}" type="datetimeFigureOut">
              <a:rPr lang="en-US" smtClean="0"/>
              <a:t>10/21/2018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298CAB-80DC-4F21-A713-163B194DB35B}"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5083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656820-7193-47DD-B652-6C40FC56A7C0}" type="datetimeFigureOut">
              <a:rPr lang="en-US" smtClean="0"/>
              <a:t>10/21/2018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298CAB-80DC-4F21-A713-163B194DB35B}" type="slidenum">
              <a:rPr lang="en-US" smtClean="0"/>
              <a:t>‹#›</a:t>
            </a:fld>
            <a:endParaRPr lang="en-US"/>
          </a:p>
        </p:txBody>
      </p:sp>
    </p:spTree>
    <p:extLst>
      <p:ext uri="{BB962C8B-B14F-4D97-AF65-F5344CB8AC3E}">
        <p14:creationId xmlns:p14="http://schemas.microsoft.com/office/powerpoint/2010/main" val="3319759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656820-7193-47DD-B652-6C40FC56A7C0}" type="datetimeFigureOut">
              <a:rPr lang="en-US" smtClean="0"/>
              <a:t>10/21/2018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298CAB-80DC-4F21-A713-163B194DB35B}"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0497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656820-7193-47DD-B652-6C40FC56A7C0}" type="datetimeFigureOut">
              <a:rPr lang="en-US" smtClean="0"/>
              <a:t>10/21/2018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298CAB-80DC-4F21-A713-163B194DB35B}" type="slidenum">
              <a:rPr lang="en-US" smtClean="0"/>
              <a:t>‹#›</a:t>
            </a:fld>
            <a:endParaRPr lang="en-US"/>
          </a:p>
        </p:txBody>
      </p:sp>
    </p:spTree>
    <p:extLst>
      <p:ext uri="{BB962C8B-B14F-4D97-AF65-F5344CB8AC3E}">
        <p14:creationId xmlns:p14="http://schemas.microsoft.com/office/powerpoint/2010/main" val="256547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B656820-7193-47DD-B652-6C40FC56A7C0}" type="datetimeFigureOut">
              <a:rPr lang="en-US" smtClean="0"/>
              <a:t>10/21/2018</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F298CAB-80DC-4F21-A713-163B194DB35B}" type="slidenum">
              <a:rPr lang="en-US" smtClean="0"/>
              <a:t>‹#›</a:t>
            </a:fld>
            <a:endParaRPr lang="en-US"/>
          </a:p>
        </p:txBody>
      </p:sp>
    </p:spTree>
    <p:extLst>
      <p:ext uri="{BB962C8B-B14F-4D97-AF65-F5344CB8AC3E}">
        <p14:creationId xmlns:p14="http://schemas.microsoft.com/office/powerpoint/2010/main" val="111011372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Ideologies</a:t>
            </a:r>
          </a:p>
        </p:txBody>
      </p:sp>
      <p:sp>
        <p:nvSpPr>
          <p:cNvPr id="3" name="Subtitle 2"/>
          <p:cNvSpPr>
            <a:spLocks noGrp="1"/>
          </p:cNvSpPr>
          <p:nvPr>
            <p:ph type="subTitle" idx="1"/>
          </p:nvPr>
        </p:nvSpPr>
        <p:spPr/>
        <p:txBody>
          <a:bodyPr/>
          <a:lstStyle/>
          <a:p>
            <a:r>
              <a:rPr lang="en-US" dirty="0"/>
              <a:t>And analogies</a:t>
            </a:r>
          </a:p>
        </p:txBody>
      </p:sp>
    </p:spTree>
    <p:extLst>
      <p:ext uri="{BB962C8B-B14F-4D97-AF65-F5344CB8AC3E}">
        <p14:creationId xmlns:p14="http://schemas.microsoft.com/office/powerpoint/2010/main" val="2223717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game of “Telephone”</a:t>
            </a:r>
          </a:p>
        </p:txBody>
      </p:sp>
      <p:sp>
        <p:nvSpPr>
          <p:cNvPr id="3" name="Content Placeholder 2"/>
          <p:cNvSpPr>
            <a:spLocks noGrp="1"/>
          </p:cNvSpPr>
          <p:nvPr>
            <p:ph idx="1"/>
          </p:nvPr>
        </p:nvSpPr>
        <p:spPr/>
        <p:txBody>
          <a:bodyPr/>
          <a:lstStyle/>
          <a:p>
            <a:pPr marL="457200" indent="-457200">
              <a:buAutoNum type="arabicPeriod"/>
            </a:pPr>
            <a:r>
              <a:rPr lang="en-US" dirty="0"/>
              <a:t>Write a Word on the card</a:t>
            </a:r>
          </a:p>
          <a:p>
            <a:pPr marL="457200" indent="-457200">
              <a:buAutoNum type="arabicPeriod"/>
            </a:pPr>
            <a:r>
              <a:rPr lang="en-US" dirty="0"/>
              <a:t>Put card to back of pile</a:t>
            </a:r>
          </a:p>
          <a:p>
            <a:pPr marL="457200" indent="-457200">
              <a:buAutoNum type="arabicPeriod"/>
            </a:pPr>
            <a:r>
              <a:rPr lang="en-US" dirty="0"/>
              <a:t>Write an EXAMPLE of the term you chose on the next card.</a:t>
            </a:r>
          </a:p>
          <a:p>
            <a:pPr marL="0" indent="0">
              <a:buNone/>
            </a:pPr>
            <a:r>
              <a:rPr lang="en-US" dirty="0"/>
              <a:t>4. Pass the pile of cards to the person to your left.</a:t>
            </a:r>
          </a:p>
        </p:txBody>
      </p:sp>
    </p:spTree>
    <p:extLst>
      <p:ext uri="{BB962C8B-B14F-4D97-AF65-F5344CB8AC3E}">
        <p14:creationId xmlns:p14="http://schemas.microsoft.com/office/powerpoint/2010/main" val="2882390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game of “Telephone”</a:t>
            </a:r>
          </a:p>
        </p:txBody>
      </p:sp>
      <p:sp>
        <p:nvSpPr>
          <p:cNvPr id="3" name="Content Placeholder 2"/>
          <p:cNvSpPr>
            <a:spLocks noGrp="1"/>
          </p:cNvSpPr>
          <p:nvPr>
            <p:ph idx="1"/>
          </p:nvPr>
        </p:nvSpPr>
        <p:spPr/>
        <p:txBody>
          <a:bodyPr/>
          <a:lstStyle/>
          <a:p>
            <a:pPr marL="457200" indent="-457200">
              <a:buAutoNum type="arabicPeriod"/>
            </a:pPr>
            <a:r>
              <a:rPr lang="en-US" dirty="0"/>
              <a:t>Read the Example.</a:t>
            </a:r>
          </a:p>
          <a:p>
            <a:pPr marL="457200" indent="-457200">
              <a:buAutoNum type="arabicPeriod"/>
            </a:pPr>
            <a:r>
              <a:rPr lang="en-US" dirty="0"/>
              <a:t>Put the “example” card to the back of the pile.</a:t>
            </a:r>
          </a:p>
          <a:p>
            <a:pPr marL="457200" indent="-457200">
              <a:buAutoNum type="arabicPeriod"/>
            </a:pPr>
            <a:r>
              <a:rPr lang="en-US" dirty="0"/>
              <a:t>Draw a diagram of the example on the next card.</a:t>
            </a:r>
          </a:p>
          <a:p>
            <a:pPr marL="457200" indent="-457200">
              <a:buAutoNum type="arabicPeriod"/>
            </a:pPr>
            <a:r>
              <a:rPr lang="en-US" dirty="0"/>
              <a:t>. Pass the pile of cards to the person to your left.</a:t>
            </a:r>
          </a:p>
        </p:txBody>
      </p:sp>
    </p:spTree>
    <p:extLst>
      <p:ext uri="{BB962C8B-B14F-4D97-AF65-F5344CB8AC3E}">
        <p14:creationId xmlns:p14="http://schemas.microsoft.com/office/powerpoint/2010/main" val="3015575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game of “Telephone”</a:t>
            </a:r>
          </a:p>
        </p:txBody>
      </p:sp>
      <p:sp>
        <p:nvSpPr>
          <p:cNvPr id="3" name="Content Placeholder 2"/>
          <p:cNvSpPr>
            <a:spLocks noGrp="1"/>
          </p:cNvSpPr>
          <p:nvPr>
            <p:ph idx="1"/>
          </p:nvPr>
        </p:nvSpPr>
        <p:spPr/>
        <p:txBody>
          <a:bodyPr/>
          <a:lstStyle/>
          <a:p>
            <a:pPr marL="457200" indent="-457200">
              <a:buAutoNum type="arabicPeriod"/>
            </a:pPr>
            <a:r>
              <a:rPr lang="en-US" dirty="0"/>
              <a:t>Look at the diagram.  Put it to the back of the pile.</a:t>
            </a:r>
          </a:p>
          <a:p>
            <a:pPr marL="457200" indent="-457200">
              <a:buAutoNum type="arabicPeriod"/>
            </a:pPr>
            <a:r>
              <a:rPr lang="en-US" dirty="0"/>
              <a:t>Write out a definition of term the diagram is most likely referring to.</a:t>
            </a:r>
          </a:p>
          <a:p>
            <a:pPr marL="457200" indent="-457200">
              <a:buAutoNum type="arabicPeriod"/>
            </a:pPr>
            <a:r>
              <a:rPr lang="en-US" dirty="0"/>
              <a:t>. Pass the pile of cards to the person to your left.</a:t>
            </a:r>
          </a:p>
        </p:txBody>
      </p:sp>
    </p:spTree>
    <p:extLst>
      <p:ext uri="{BB962C8B-B14F-4D97-AF65-F5344CB8AC3E}">
        <p14:creationId xmlns:p14="http://schemas.microsoft.com/office/powerpoint/2010/main" val="3334305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game of “Telephone”</a:t>
            </a:r>
          </a:p>
        </p:txBody>
      </p:sp>
      <p:sp>
        <p:nvSpPr>
          <p:cNvPr id="3" name="Content Placeholder 2"/>
          <p:cNvSpPr>
            <a:spLocks noGrp="1"/>
          </p:cNvSpPr>
          <p:nvPr>
            <p:ph idx="1"/>
          </p:nvPr>
        </p:nvSpPr>
        <p:spPr/>
        <p:txBody>
          <a:bodyPr/>
          <a:lstStyle/>
          <a:p>
            <a:pPr marL="457200" indent="-457200">
              <a:buAutoNum type="arabicPeriod"/>
            </a:pPr>
            <a:r>
              <a:rPr lang="en-US" dirty="0"/>
              <a:t>Look at the definition. </a:t>
            </a:r>
          </a:p>
          <a:p>
            <a:pPr marL="457200" indent="-457200">
              <a:buAutoNum type="arabicPeriod"/>
            </a:pPr>
            <a:r>
              <a:rPr lang="en-US" dirty="0"/>
              <a:t>Write the key term (ideology) onto the next card.</a:t>
            </a:r>
          </a:p>
          <a:p>
            <a:pPr marL="457200" indent="-457200">
              <a:buAutoNum type="arabicPeriod"/>
            </a:pPr>
            <a:r>
              <a:rPr lang="en-US" dirty="0"/>
              <a:t>. Pass the pile of cards to the person to your left.</a:t>
            </a:r>
          </a:p>
        </p:txBody>
      </p:sp>
    </p:spTree>
    <p:extLst>
      <p:ext uri="{BB962C8B-B14F-4D97-AF65-F5344CB8AC3E}">
        <p14:creationId xmlns:p14="http://schemas.microsoft.com/office/powerpoint/2010/main" val="1658918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704851"/>
            <a:ext cx="9601196" cy="1685924"/>
          </a:xfrm>
        </p:spPr>
        <p:txBody>
          <a:bodyPr>
            <a:normAutofit fontScale="90000"/>
          </a:bodyPr>
          <a:lstStyle/>
          <a:p>
            <a:r>
              <a:rPr lang="en-US" dirty="0"/>
              <a:t>?</a:t>
            </a:r>
            <a:br>
              <a:rPr lang="en-US" dirty="0"/>
            </a:br>
            <a:r>
              <a:rPr lang="en-US" sz="3100" dirty="0"/>
              <a:t>DEFINITION:  </a:t>
            </a:r>
            <a:r>
              <a:rPr lang="en-US" sz="2700" dirty="0">
                <a:solidFill>
                  <a:srgbClr val="C00000"/>
                </a:solidFill>
              </a:rPr>
              <a:t>An analogy is a comparison in which an idea or a thing is compared to another thing that is quite different from it. It aims at explaining that idea or thing by comparing it to something that is familiar. Metaphors and similes are tools used to draw an analogy</a:t>
            </a:r>
            <a:br>
              <a:rPr lang="en-US" dirty="0"/>
            </a:br>
            <a:endParaRPr lang="en-US" dirty="0"/>
          </a:p>
        </p:txBody>
      </p:sp>
      <p:sp>
        <p:nvSpPr>
          <p:cNvPr id="3" name="Content Placeholder 2"/>
          <p:cNvSpPr>
            <a:spLocks noGrp="1"/>
          </p:cNvSpPr>
          <p:nvPr>
            <p:ph idx="1"/>
          </p:nvPr>
        </p:nvSpPr>
        <p:spPr>
          <a:xfrm>
            <a:off x="1295401" y="3638550"/>
            <a:ext cx="9601196" cy="2237318"/>
          </a:xfrm>
        </p:spPr>
        <p:txBody>
          <a:bodyPr>
            <a:normAutofit/>
          </a:bodyPr>
          <a:lstStyle/>
          <a:p>
            <a:pPr marL="0" indent="0">
              <a:buNone/>
            </a:pPr>
            <a:r>
              <a:rPr lang="en-US" i="1" dirty="0"/>
              <a:t>Example:  </a:t>
            </a:r>
            <a:r>
              <a:rPr lang="en-US" dirty="0"/>
              <a:t>“The structure of an atom is like a solar system. Nucleus is the sun and electrons are the planets revolving around their sun.”</a:t>
            </a:r>
          </a:p>
          <a:p>
            <a:pPr marL="0" indent="0">
              <a:buNone/>
            </a:pPr>
            <a:r>
              <a:rPr lang="en-US" i="1" dirty="0"/>
              <a:t>Example:  </a:t>
            </a:r>
            <a:r>
              <a:rPr lang="en-US" dirty="0"/>
              <a:t>“Raising children requires the same dedication you would give to a garden. Nurture them, feed them, introduce them to both light and dark, and have patience; and soon you will see them grow into blooming wonders.”</a:t>
            </a:r>
          </a:p>
        </p:txBody>
      </p:sp>
      <p:sp>
        <p:nvSpPr>
          <p:cNvPr id="4" name="TextBox 3"/>
          <p:cNvSpPr txBox="1"/>
          <p:nvPr/>
        </p:nvSpPr>
        <p:spPr>
          <a:xfrm>
            <a:off x="1814511" y="2552997"/>
            <a:ext cx="8562975" cy="923330"/>
          </a:xfrm>
          <a:prstGeom prst="rect">
            <a:avLst/>
          </a:prstGeom>
          <a:noFill/>
        </p:spPr>
        <p:txBody>
          <a:bodyPr wrap="square" rtlCol="0">
            <a:spAutoFit/>
          </a:bodyPr>
          <a:lstStyle/>
          <a:p>
            <a:pPr algn="ctr"/>
            <a:r>
              <a:rPr lang="en-US" sz="5400" b="1" u="sng" dirty="0"/>
              <a:t>What is an ANALOGY?</a:t>
            </a:r>
          </a:p>
        </p:txBody>
      </p:sp>
    </p:spTree>
    <p:extLst>
      <p:ext uri="{BB962C8B-B14F-4D97-AF65-F5344CB8AC3E}">
        <p14:creationId xmlns:p14="http://schemas.microsoft.com/office/powerpoint/2010/main" val="3727409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4924420" cy="1303867"/>
          </a:xfrm>
        </p:spPr>
        <p:txBody>
          <a:bodyPr/>
          <a:lstStyle/>
          <a:p>
            <a:r>
              <a:rPr lang="en-US" dirty="0"/>
              <a:t>At a picnic . . . </a:t>
            </a:r>
          </a:p>
        </p:txBody>
      </p:sp>
      <p:sp>
        <p:nvSpPr>
          <p:cNvPr id="3" name="Content Placeholder 2"/>
          <p:cNvSpPr>
            <a:spLocks noGrp="1"/>
          </p:cNvSpPr>
          <p:nvPr>
            <p:ph idx="1"/>
          </p:nvPr>
        </p:nvSpPr>
        <p:spPr>
          <a:xfrm>
            <a:off x="5934075" y="4848225"/>
            <a:ext cx="4829175" cy="885825"/>
          </a:xfrm>
        </p:spPr>
        <p:txBody>
          <a:bodyPr>
            <a:noAutofit/>
          </a:bodyPr>
          <a:lstStyle/>
          <a:p>
            <a:pPr marL="0" indent="0">
              <a:buNone/>
            </a:pPr>
            <a:r>
              <a:rPr lang="en-US" sz="4000" dirty="0"/>
              <a:t>At a Car dealership . . . </a:t>
            </a:r>
          </a:p>
        </p:txBody>
      </p:sp>
      <p:pic>
        <p:nvPicPr>
          <p:cNvPr id="5" name="Picture 4"/>
          <p:cNvPicPr>
            <a:picLocks noChangeAspect="1"/>
          </p:cNvPicPr>
          <p:nvPr/>
        </p:nvPicPr>
        <p:blipFill>
          <a:blip r:embed="rId2"/>
          <a:stretch>
            <a:fillRect/>
          </a:stretch>
        </p:blipFill>
        <p:spPr>
          <a:xfrm>
            <a:off x="6320073" y="671139"/>
            <a:ext cx="4638439" cy="3478829"/>
          </a:xfrm>
          <a:prstGeom prst="rect">
            <a:avLst/>
          </a:prstGeom>
        </p:spPr>
      </p:pic>
      <p:pic>
        <p:nvPicPr>
          <p:cNvPr id="4" name="Picture 3">
            <a:extLst>
              <a:ext uri="{FF2B5EF4-FFF2-40B4-BE49-F238E27FC236}">
                <a16:creationId xmlns:a16="http://schemas.microsoft.com/office/drawing/2014/main" id="{182948E9-E6C1-4369-89D5-B562435E1CA0}"/>
              </a:ext>
            </a:extLst>
          </p:cNvPr>
          <p:cNvPicPr>
            <a:picLocks noChangeAspect="1"/>
          </p:cNvPicPr>
          <p:nvPr/>
        </p:nvPicPr>
        <p:blipFill>
          <a:blip r:embed="rId3"/>
          <a:stretch>
            <a:fillRect/>
          </a:stretch>
        </p:blipFill>
        <p:spPr>
          <a:xfrm>
            <a:off x="959285" y="2956981"/>
            <a:ext cx="4848036" cy="2918887"/>
          </a:xfrm>
          <a:prstGeom prst="rect">
            <a:avLst/>
          </a:prstGeom>
        </p:spPr>
      </p:pic>
    </p:spTree>
    <p:extLst>
      <p:ext uri="{BB962C8B-B14F-4D97-AF65-F5344CB8AC3E}">
        <p14:creationId xmlns:p14="http://schemas.microsoft.com/office/powerpoint/2010/main" val="449927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Nationalism</a:t>
            </a:r>
          </a:p>
        </p:txBody>
      </p:sp>
      <p:sp>
        <p:nvSpPr>
          <p:cNvPr id="3" name="Content Placeholder 2"/>
          <p:cNvSpPr>
            <a:spLocks noGrp="1"/>
          </p:cNvSpPr>
          <p:nvPr>
            <p:ph idx="1"/>
          </p:nvPr>
        </p:nvSpPr>
        <p:spPr>
          <a:xfrm>
            <a:off x="4448174" y="2700866"/>
            <a:ext cx="4371975" cy="3318936"/>
          </a:xfrm>
        </p:spPr>
        <p:txBody>
          <a:bodyPr>
            <a:noAutofit/>
          </a:bodyPr>
          <a:lstStyle/>
          <a:p>
            <a:r>
              <a:rPr lang="en-US" sz="2800" dirty="0"/>
              <a:t>Intense love of one’s country, or for the common language, culture and traditions of your people</a:t>
            </a:r>
          </a:p>
          <a:p>
            <a:r>
              <a:rPr lang="en-US" sz="2800" dirty="0"/>
              <a:t>Can lead to a desire to create an independent country </a:t>
            </a:r>
          </a:p>
        </p:txBody>
      </p:sp>
      <p:pic>
        <p:nvPicPr>
          <p:cNvPr id="4" name="Picture 3"/>
          <p:cNvPicPr>
            <a:picLocks noChangeAspect="1"/>
          </p:cNvPicPr>
          <p:nvPr/>
        </p:nvPicPr>
        <p:blipFill>
          <a:blip r:embed="rId2"/>
          <a:stretch>
            <a:fillRect/>
          </a:stretch>
        </p:blipFill>
        <p:spPr>
          <a:xfrm>
            <a:off x="8820149" y="1223775"/>
            <a:ext cx="3295650" cy="4399863"/>
          </a:xfrm>
          <a:prstGeom prst="rect">
            <a:avLst/>
          </a:prstGeom>
        </p:spPr>
      </p:pic>
      <p:pic>
        <p:nvPicPr>
          <p:cNvPr id="5" name="Picture 4"/>
          <p:cNvPicPr>
            <a:picLocks noChangeAspect="1"/>
          </p:cNvPicPr>
          <p:nvPr/>
        </p:nvPicPr>
        <p:blipFill>
          <a:blip r:embed="rId3"/>
          <a:stretch>
            <a:fillRect/>
          </a:stretch>
        </p:blipFill>
        <p:spPr>
          <a:xfrm>
            <a:off x="428624" y="495299"/>
            <a:ext cx="3396425" cy="2695576"/>
          </a:xfrm>
          <a:prstGeom prst="rect">
            <a:avLst/>
          </a:prstGeom>
        </p:spPr>
      </p:pic>
      <p:pic>
        <p:nvPicPr>
          <p:cNvPr id="6" name="Picture 5"/>
          <p:cNvPicPr>
            <a:picLocks noChangeAspect="1"/>
          </p:cNvPicPr>
          <p:nvPr/>
        </p:nvPicPr>
        <p:blipFill>
          <a:blip r:embed="rId4"/>
          <a:stretch>
            <a:fillRect/>
          </a:stretch>
        </p:blipFill>
        <p:spPr>
          <a:xfrm>
            <a:off x="170630" y="3611033"/>
            <a:ext cx="4183114" cy="2814638"/>
          </a:xfrm>
          <a:prstGeom prst="rect">
            <a:avLst/>
          </a:prstGeom>
        </p:spPr>
      </p:pic>
    </p:spTree>
    <p:extLst>
      <p:ext uri="{BB962C8B-B14F-4D97-AF65-F5344CB8AC3E}">
        <p14:creationId xmlns:p14="http://schemas.microsoft.com/office/powerpoint/2010/main" val="336185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4448173" cy="1303867"/>
          </a:xfrm>
        </p:spPr>
        <p:txBody>
          <a:bodyPr/>
          <a:lstStyle/>
          <a:p>
            <a:r>
              <a:rPr lang="en-US" dirty="0"/>
              <a:t>Imperialism</a:t>
            </a:r>
          </a:p>
        </p:txBody>
      </p:sp>
      <p:sp>
        <p:nvSpPr>
          <p:cNvPr id="3" name="Content Placeholder 2"/>
          <p:cNvSpPr>
            <a:spLocks noGrp="1"/>
          </p:cNvSpPr>
          <p:nvPr>
            <p:ph idx="1"/>
          </p:nvPr>
        </p:nvSpPr>
        <p:spPr>
          <a:xfrm>
            <a:off x="1295401" y="2556932"/>
            <a:ext cx="4267199" cy="3318936"/>
          </a:xfrm>
        </p:spPr>
        <p:txBody>
          <a:bodyPr/>
          <a:lstStyle/>
          <a:p>
            <a:pPr lvl="0"/>
            <a:r>
              <a:rPr lang="en-US" dirty="0"/>
              <a:t>a policy or practice by which a country increases its power by gaining control over other areas of the world (gain land, resources, control, influence)</a:t>
            </a:r>
          </a:p>
          <a:p>
            <a:pPr marL="0" lvl="0" indent="0">
              <a:buNone/>
            </a:pPr>
            <a:endParaRPr lang="en-US" dirty="0"/>
          </a:p>
          <a:p>
            <a:endParaRPr lang="en-US" dirty="0"/>
          </a:p>
        </p:txBody>
      </p:sp>
      <p:pic>
        <p:nvPicPr>
          <p:cNvPr id="4" name="Picture 3"/>
          <p:cNvPicPr>
            <a:picLocks noChangeAspect="1"/>
          </p:cNvPicPr>
          <p:nvPr/>
        </p:nvPicPr>
        <p:blipFill>
          <a:blip r:embed="rId2"/>
          <a:stretch>
            <a:fillRect/>
          </a:stretch>
        </p:blipFill>
        <p:spPr>
          <a:xfrm>
            <a:off x="5669489" y="706966"/>
            <a:ext cx="5384273" cy="5168902"/>
          </a:xfrm>
          <a:prstGeom prst="rect">
            <a:avLst/>
          </a:prstGeom>
        </p:spPr>
      </p:pic>
      <p:pic>
        <p:nvPicPr>
          <p:cNvPr id="5" name="Picture 4"/>
          <p:cNvPicPr>
            <a:picLocks noChangeAspect="1"/>
          </p:cNvPicPr>
          <p:nvPr/>
        </p:nvPicPr>
        <p:blipFill>
          <a:blip r:embed="rId3"/>
          <a:stretch>
            <a:fillRect/>
          </a:stretch>
        </p:blipFill>
        <p:spPr>
          <a:xfrm>
            <a:off x="2311794" y="4604014"/>
            <a:ext cx="1907781" cy="1271854"/>
          </a:xfrm>
          <a:prstGeom prst="rect">
            <a:avLst/>
          </a:prstGeom>
        </p:spPr>
      </p:pic>
    </p:spTree>
    <p:extLst>
      <p:ext uri="{BB962C8B-B14F-4D97-AF65-F5344CB8AC3E}">
        <p14:creationId xmlns:p14="http://schemas.microsoft.com/office/powerpoint/2010/main" val="1331635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Capitalism</a:t>
            </a:r>
          </a:p>
        </p:txBody>
      </p:sp>
      <p:sp>
        <p:nvSpPr>
          <p:cNvPr id="3" name="Content Placeholder 2"/>
          <p:cNvSpPr>
            <a:spLocks noGrp="1"/>
          </p:cNvSpPr>
          <p:nvPr>
            <p:ph idx="1"/>
          </p:nvPr>
        </p:nvSpPr>
        <p:spPr>
          <a:xfrm>
            <a:off x="733425" y="2556932"/>
            <a:ext cx="7620000" cy="1716152"/>
          </a:xfrm>
        </p:spPr>
        <p:txBody>
          <a:bodyPr>
            <a:normAutofit/>
          </a:bodyPr>
          <a:lstStyle/>
          <a:p>
            <a:r>
              <a:rPr lang="en-US" dirty="0"/>
              <a:t>An economic system created by Adam Smith based private property and on the free market (unregulated competition).  Prices, products, distribution are all determined by corporations and individuals (not the government).</a:t>
            </a:r>
          </a:p>
          <a:p>
            <a:endParaRPr lang="en-US" dirty="0"/>
          </a:p>
        </p:txBody>
      </p:sp>
      <p:pic>
        <p:nvPicPr>
          <p:cNvPr id="4" name="Picture 3"/>
          <p:cNvPicPr>
            <a:picLocks noChangeAspect="1"/>
          </p:cNvPicPr>
          <p:nvPr/>
        </p:nvPicPr>
        <p:blipFill>
          <a:blip r:embed="rId2"/>
          <a:stretch>
            <a:fillRect/>
          </a:stretch>
        </p:blipFill>
        <p:spPr>
          <a:xfrm>
            <a:off x="8815388" y="731839"/>
            <a:ext cx="2605088" cy="2605088"/>
          </a:xfrm>
          <a:prstGeom prst="rect">
            <a:avLst/>
          </a:prstGeom>
        </p:spPr>
      </p:pic>
      <p:pic>
        <p:nvPicPr>
          <p:cNvPr id="5" name="Picture 4"/>
          <p:cNvPicPr>
            <a:picLocks noChangeAspect="1"/>
          </p:cNvPicPr>
          <p:nvPr/>
        </p:nvPicPr>
        <p:blipFill>
          <a:blip r:embed="rId3"/>
          <a:stretch>
            <a:fillRect/>
          </a:stretch>
        </p:blipFill>
        <p:spPr>
          <a:xfrm>
            <a:off x="2381250" y="4384676"/>
            <a:ext cx="2619375" cy="1743075"/>
          </a:xfrm>
          <a:prstGeom prst="rect">
            <a:avLst/>
          </a:prstGeom>
        </p:spPr>
      </p:pic>
      <p:pic>
        <p:nvPicPr>
          <p:cNvPr id="6" name="Picture 5"/>
          <p:cNvPicPr>
            <a:picLocks noChangeAspect="1"/>
          </p:cNvPicPr>
          <p:nvPr/>
        </p:nvPicPr>
        <p:blipFill>
          <a:blip r:embed="rId4"/>
          <a:stretch>
            <a:fillRect/>
          </a:stretch>
        </p:blipFill>
        <p:spPr>
          <a:xfrm>
            <a:off x="1100137" y="4273084"/>
            <a:ext cx="728663" cy="1784815"/>
          </a:xfrm>
          <a:prstGeom prst="rect">
            <a:avLst/>
          </a:prstGeom>
        </p:spPr>
      </p:pic>
      <p:pic>
        <p:nvPicPr>
          <p:cNvPr id="7" name="Picture 6"/>
          <p:cNvPicPr>
            <a:picLocks noChangeAspect="1"/>
          </p:cNvPicPr>
          <p:nvPr/>
        </p:nvPicPr>
        <p:blipFill>
          <a:blip r:embed="rId5"/>
          <a:stretch>
            <a:fillRect/>
          </a:stretch>
        </p:blipFill>
        <p:spPr>
          <a:xfrm>
            <a:off x="5369720" y="4464843"/>
            <a:ext cx="1593056" cy="1593056"/>
          </a:xfrm>
          <a:prstGeom prst="rect">
            <a:avLst/>
          </a:prstGeom>
        </p:spPr>
      </p:pic>
      <p:pic>
        <p:nvPicPr>
          <p:cNvPr id="8" name="Picture 7"/>
          <p:cNvPicPr>
            <a:picLocks noChangeAspect="1"/>
          </p:cNvPicPr>
          <p:nvPr/>
        </p:nvPicPr>
        <p:blipFill>
          <a:blip r:embed="rId6"/>
          <a:stretch>
            <a:fillRect/>
          </a:stretch>
        </p:blipFill>
        <p:spPr>
          <a:xfrm>
            <a:off x="7331871" y="4157227"/>
            <a:ext cx="2000250" cy="1978025"/>
          </a:xfrm>
          <a:prstGeom prst="rect">
            <a:avLst/>
          </a:prstGeom>
        </p:spPr>
      </p:pic>
      <p:pic>
        <p:nvPicPr>
          <p:cNvPr id="9" name="Picture 8"/>
          <p:cNvPicPr>
            <a:picLocks noChangeAspect="1"/>
          </p:cNvPicPr>
          <p:nvPr/>
        </p:nvPicPr>
        <p:blipFill>
          <a:blip r:embed="rId7"/>
          <a:stretch>
            <a:fillRect/>
          </a:stretch>
        </p:blipFill>
        <p:spPr>
          <a:xfrm>
            <a:off x="9603583" y="4157227"/>
            <a:ext cx="1800225" cy="1800225"/>
          </a:xfrm>
          <a:prstGeom prst="rect">
            <a:avLst/>
          </a:prstGeom>
        </p:spPr>
      </p:pic>
      <p:sp>
        <p:nvSpPr>
          <p:cNvPr id="10" name="TextBox 9"/>
          <p:cNvSpPr txBox="1"/>
          <p:nvPr/>
        </p:nvSpPr>
        <p:spPr>
          <a:xfrm>
            <a:off x="1295402" y="982132"/>
            <a:ext cx="2876548" cy="923330"/>
          </a:xfrm>
          <a:prstGeom prst="rect">
            <a:avLst/>
          </a:prstGeom>
          <a:noFill/>
        </p:spPr>
        <p:txBody>
          <a:bodyPr wrap="square" rtlCol="0">
            <a:spAutoFit/>
          </a:bodyPr>
          <a:lstStyle/>
          <a:p>
            <a:r>
              <a:rPr lang="en-US" dirty="0"/>
              <a:t>  </a:t>
            </a:r>
            <a:r>
              <a:rPr lang="en-US" b="1" dirty="0">
                <a:solidFill>
                  <a:srgbClr val="C00000"/>
                </a:solidFill>
              </a:rPr>
              <a:t>Cow Analogy:  </a:t>
            </a:r>
          </a:p>
          <a:p>
            <a:r>
              <a:rPr lang="en-US" b="1" dirty="0">
                <a:solidFill>
                  <a:srgbClr val="C00000"/>
                </a:solidFill>
              </a:rPr>
              <a:t>“You have two cows.  Sell one cow and buy a bull”</a:t>
            </a:r>
          </a:p>
        </p:txBody>
      </p:sp>
    </p:spTree>
    <p:extLst>
      <p:ext uri="{BB962C8B-B14F-4D97-AF65-F5344CB8AC3E}">
        <p14:creationId xmlns:p14="http://schemas.microsoft.com/office/powerpoint/2010/main" val="82347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Socialism</a:t>
            </a:r>
          </a:p>
        </p:txBody>
      </p:sp>
      <p:sp>
        <p:nvSpPr>
          <p:cNvPr id="3" name="Content Placeholder 2"/>
          <p:cNvSpPr>
            <a:spLocks noGrp="1"/>
          </p:cNvSpPr>
          <p:nvPr>
            <p:ph idx="1"/>
          </p:nvPr>
        </p:nvSpPr>
        <p:spPr/>
        <p:txBody>
          <a:bodyPr/>
          <a:lstStyle/>
          <a:p>
            <a:r>
              <a:rPr lang="en-US" dirty="0"/>
              <a:t>: a social system or theory in which the government owns and controls the means of production (ex. factories) and distribution of goods.  Example:  BC </a:t>
            </a:r>
            <a:r>
              <a:rPr lang="en-US" dirty="0" err="1"/>
              <a:t>hydo</a:t>
            </a:r>
            <a:r>
              <a:rPr lang="en-US" dirty="0"/>
              <a:t>.  Government regulation and control for economic equality; basic needs of all citizens are met.</a:t>
            </a:r>
          </a:p>
        </p:txBody>
      </p:sp>
      <p:sp>
        <p:nvSpPr>
          <p:cNvPr id="4" name="TextBox 3"/>
          <p:cNvSpPr txBox="1"/>
          <p:nvPr/>
        </p:nvSpPr>
        <p:spPr>
          <a:xfrm>
            <a:off x="1295401" y="1172400"/>
            <a:ext cx="3543300" cy="923330"/>
          </a:xfrm>
          <a:prstGeom prst="rect">
            <a:avLst/>
          </a:prstGeom>
          <a:noFill/>
        </p:spPr>
        <p:txBody>
          <a:bodyPr wrap="square" rtlCol="0">
            <a:spAutoFit/>
          </a:bodyPr>
          <a:lstStyle/>
          <a:p>
            <a:r>
              <a:rPr lang="en-US" b="1" dirty="0">
                <a:solidFill>
                  <a:srgbClr val="C00000"/>
                </a:solidFill>
              </a:rPr>
              <a:t>Cow analogy:</a:t>
            </a:r>
          </a:p>
          <a:p>
            <a:r>
              <a:rPr lang="en-US" b="1" dirty="0">
                <a:solidFill>
                  <a:srgbClr val="C00000"/>
                </a:solidFill>
              </a:rPr>
              <a:t>“You have two cows.  Give one cow to your </a:t>
            </a:r>
            <a:r>
              <a:rPr lang="en-US" b="1" dirty="0" err="1">
                <a:solidFill>
                  <a:srgbClr val="C00000"/>
                </a:solidFill>
              </a:rPr>
              <a:t>neighbour</a:t>
            </a:r>
            <a:r>
              <a:rPr lang="en-US" b="1" dirty="0">
                <a:solidFill>
                  <a:srgbClr val="C00000"/>
                </a:solidFill>
              </a:rPr>
              <a:t>.”</a:t>
            </a:r>
          </a:p>
        </p:txBody>
      </p:sp>
      <p:pic>
        <p:nvPicPr>
          <p:cNvPr id="5" name="Picture 4"/>
          <p:cNvPicPr>
            <a:picLocks noChangeAspect="1"/>
          </p:cNvPicPr>
          <p:nvPr/>
        </p:nvPicPr>
        <p:blipFill>
          <a:blip r:embed="rId2"/>
          <a:stretch>
            <a:fillRect/>
          </a:stretch>
        </p:blipFill>
        <p:spPr>
          <a:xfrm>
            <a:off x="8829675" y="323849"/>
            <a:ext cx="2943225" cy="1962150"/>
          </a:xfrm>
          <a:prstGeom prst="rect">
            <a:avLst/>
          </a:prstGeom>
        </p:spPr>
      </p:pic>
      <p:pic>
        <p:nvPicPr>
          <p:cNvPr id="6" name="Picture 5"/>
          <p:cNvPicPr>
            <a:picLocks noChangeAspect="1"/>
          </p:cNvPicPr>
          <p:nvPr/>
        </p:nvPicPr>
        <p:blipFill>
          <a:blip r:embed="rId3"/>
          <a:stretch>
            <a:fillRect/>
          </a:stretch>
        </p:blipFill>
        <p:spPr>
          <a:xfrm>
            <a:off x="1028700" y="4603750"/>
            <a:ext cx="3238500" cy="1835150"/>
          </a:xfrm>
          <a:prstGeom prst="rect">
            <a:avLst/>
          </a:prstGeom>
        </p:spPr>
      </p:pic>
      <p:pic>
        <p:nvPicPr>
          <p:cNvPr id="7" name="Picture 6"/>
          <p:cNvPicPr>
            <a:picLocks noChangeAspect="1"/>
          </p:cNvPicPr>
          <p:nvPr/>
        </p:nvPicPr>
        <p:blipFill>
          <a:blip r:embed="rId4"/>
          <a:stretch>
            <a:fillRect/>
          </a:stretch>
        </p:blipFill>
        <p:spPr>
          <a:xfrm>
            <a:off x="7705725" y="3806749"/>
            <a:ext cx="4181475" cy="2809951"/>
          </a:xfrm>
          <a:prstGeom prst="rect">
            <a:avLst/>
          </a:prstGeom>
        </p:spPr>
      </p:pic>
      <p:pic>
        <p:nvPicPr>
          <p:cNvPr id="8" name="Picture 7"/>
          <p:cNvPicPr>
            <a:picLocks noChangeAspect="1"/>
          </p:cNvPicPr>
          <p:nvPr/>
        </p:nvPicPr>
        <p:blipFill>
          <a:blip r:embed="rId5"/>
          <a:stretch>
            <a:fillRect/>
          </a:stretch>
        </p:blipFill>
        <p:spPr>
          <a:xfrm>
            <a:off x="4905375" y="4216400"/>
            <a:ext cx="1905000" cy="2400300"/>
          </a:xfrm>
          <a:prstGeom prst="rect">
            <a:avLst/>
          </a:prstGeom>
        </p:spPr>
      </p:pic>
    </p:spTree>
    <p:extLst>
      <p:ext uri="{BB962C8B-B14F-4D97-AF65-F5344CB8AC3E}">
        <p14:creationId xmlns:p14="http://schemas.microsoft.com/office/powerpoint/2010/main" val="1981096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Communism</a:t>
            </a:r>
          </a:p>
        </p:txBody>
      </p:sp>
      <p:sp>
        <p:nvSpPr>
          <p:cNvPr id="3" name="Content Placeholder 2"/>
          <p:cNvSpPr>
            <a:spLocks noGrp="1"/>
          </p:cNvSpPr>
          <p:nvPr>
            <p:ph idx="1"/>
          </p:nvPr>
        </p:nvSpPr>
        <p:spPr/>
        <p:txBody>
          <a:bodyPr/>
          <a:lstStyle/>
          <a:p>
            <a:r>
              <a:rPr lang="en-US" dirty="0"/>
              <a:t>a political theory derived from Karl Marx, advocating class war and leading to a society in which all property is publicly owned and each person works and is paid according to their abilities and needs.</a:t>
            </a:r>
          </a:p>
        </p:txBody>
      </p:sp>
      <p:pic>
        <p:nvPicPr>
          <p:cNvPr id="5" name="Picture 4"/>
          <p:cNvPicPr>
            <a:picLocks noChangeAspect="1"/>
          </p:cNvPicPr>
          <p:nvPr/>
        </p:nvPicPr>
        <p:blipFill>
          <a:blip r:embed="rId2"/>
          <a:stretch>
            <a:fillRect/>
          </a:stretch>
        </p:blipFill>
        <p:spPr>
          <a:xfrm>
            <a:off x="8948737" y="890586"/>
            <a:ext cx="1395413" cy="1395413"/>
          </a:xfrm>
          <a:prstGeom prst="rect">
            <a:avLst/>
          </a:prstGeom>
        </p:spPr>
      </p:pic>
      <p:pic>
        <p:nvPicPr>
          <p:cNvPr id="7" name="Picture 6"/>
          <p:cNvPicPr>
            <a:picLocks noChangeAspect="1"/>
          </p:cNvPicPr>
          <p:nvPr/>
        </p:nvPicPr>
        <p:blipFill>
          <a:blip r:embed="rId3"/>
          <a:stretch>
            <a:fillRect/>
          </a:stretch>
        </p:blipFill>
        <p:spPr>
          <a:xfrm>
            <a:off x="7915274" y="3467333"/>
            <a:ext cx="2809875" cy="2461451"/>
          </a:xfrm>
          <a:prstGeom prst="rect">
            <a:avLst/>
          </a:prstGeom>
        </p:spPr>
      </p:pic>
      <p:sp>
        <p:nvSpPr>
          <p:cNvPr id="8" name="TextBox 7"/>
          <p:cNvSpPr txBox="1"/>
          <p:nvPr/>
        </p:nvSpPr>
        <p:spPr>
          <a:xfrm>
            <a:off x="6562725" y="5928784"/>
            <a:ext cx="5353049" cy="369332"/>
          </a:xfrm>
          <a:prstGeom prst="rect">
            <a:avLst/>
          </a:prstGeom>
          <a:noFill/>
        </p:spPr>
        <p:txBody>
          <a:bodyPr wrap="square" rtlCol="0">
            <a:spAutoFit/>
          </a:bodyPr>
          <a:lstStyle/>
          <a:p>
            <a:r>
              <a:rPr lang="en-US" dirty="0"/>
              <a:t>Karl Marx and </a:t>
            </a:r>
            <a:r>
              <a:rPr lang="en-US" dirty="0" err="1"/>
              <a:t>Freidrich</a:t>
            </a:r>
            <a:r>
              <a:rPr lang="en-US" dirty="0"/>
              <a:t> Engels (Communist Manifesto)</a:t>
            </a:r>
          </a:p>
        </p:txBody>
      </p:sp>
      <p:pic>
        <p:nvPicPr>
          <p:cNvPr id="9" name="Picture 8"/>
          <p:cNvPicPr>
            <a:picLocks noChangeAspect="1"/>
          </p:cNvPicPr>
          <p:nvPr/>
        </p:nvPicPr>
        <p:blipFill>
          <a:blip r:embed="rId4"/>
          <a:stretch>
            <a:fillRect/>
          </a:stretch>
        </p:blipFill>
        <p:spPr>
          <a:xfrm>
            <a:off x="1857375" y="761999"/>
            <a:ext cx="1524000" cy="1524000"/>
          </a:xfrm>
          <a:prstGeom prst="rect">
            <a:avLst/>
          </a:prstGeom>
        </p:spPr>
      </p:pic>
      <p:pic>
        <p:nvPicPr>
          <p:cNvPr id="10" name="Picture 9"/>
          <p:cNvPicPr>
            <a:picLocks noChangeAspect="1"/>
          </p:cNvPicPr>
          <p:nvPr/>
        </p:nvPicPr>
        <p:blipFill>
          <a:blip r:embed="rId5"/>
          <a:stretch>
            <a:fillRect/>
          </a:stretch>
        </p:blipFill>
        <p:spPr>
          <a:xfrm>
            <a:off x="876299" y="3971925"/>
            <a:ext cx="3419475" cy="2104292"/>
          </a:xfrm>
          <a:prstGeom prst="rect">
            <a:avLst/>
          </a:prstGeom>
        </p:spPr>
      </p:pic>
      <p:pic>
        <p:nvPicPr>
          <p:cNvPr id="11" name="Picture 10"/>
          <p:cNvPicPr>
            <a:picLocks noChangeAspect="1"/>
          </p:cNvPicPr>
          <p:nvPr/>
        </p:nvPicPr>
        <p:blipFill>
          <a:blip r:embed="rId6"/>
          <a:stretch>
            <a:fillRect/>
          </a:stretch>
        </p:blipFill>
        <p:spPr>
          <a:xfrm>
            <a:off x="4476751" y="4023946"/>
            <a:ext cx="2476500" cy="1742189"/>
          </a:xfrm>
          <a:prstGeom prst="rect">
            <a:avLst/>
          </a:prstGeom>
        </p:spPr>
      </p:pic>
    </p:spTree>
    <p:extLst>
      <p:ext uri="{BB962C8B-B14F-4D97-AF65-F5344CB8AC3E}">
        <p14:creationId xmlns:p14="http://schemas.microsoft.com/office/powerpoint/2010/main" val="825270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Liberalism</a:t>
            </a:r>
          </a:p>
        </p:txBody>
      </p:sp>
      <p:sp>
        <p:nvSpPr>
          <p:cNvPr id="3" name="Content Placeholder 2"/>
          <p:cNvSpPr>
            <a:spLocks noGrp="1"/>
          </p:cNvSpPr>
          <p:nvPr>
            <p:ph idx="1"/>
          </p:nvPr>
        </p:nvSpPr>
        <p:spPr>
          <a:xfrm>
            <a:off x="1295401" y="2556932"/>
            <a:ext cx="7619999" cy="3318936"/>
          </a:xfrm>
        </p:spPr>
        <p:txBody>
          <a:bodyPr/>
          <a:lstStyle/>
          <a:p>
            <a:r>
              <a:rPr lang="en-US" dirty="0"/>
              <a:t>Liberty and equality.   Personal Freedom over security of the nation.  Belief in social change, both capitalism and economic supports, and the voice of the people in government.</a:t>
            </a:r>
          </a:p>
          <a:p>
            <a:endParaRPr lang="en-US" dirty="0"/>
          </a:p>
          <a:p>
            <a:endParaRPr lang="en-US" dirty="0"/>
          </a:p>
        </p:txBody>
      </p:sp>
      <p:pic>
        <p:nvPicPr>
          <p:cNvPr id="4" name="Picture 3"/>
          <p:cNvPicPr>
            <a:picLocks noChangeAspect="1"/>
          </p:cNvPicPr>
          <p:nvPr/>
        </p:nvPicPr>
        <p:blipFill>
          <a:blip r:embed="rId2"/>
          <a:stretch>
            <a:fillRect/>
          </a:stretch>
        </p:blipFill>
        <p:spPr>
          <a:xfrm>
            <a:off x="893236" y="4071938"/>
            <a:ext cx="4457701" cy="2509254"/>
          </a:xfrm>
          <a:prstGeom prst="rect">
            <a:avLst/>
          </a:prstGeom>
        </p:spPr>
      </p:pic>
      <p:pic>
        <p:nvPicPr>
          <p:cNvPr id="5" name="Picture 4"/>
          <p:cNvPicPr>
            <a:picLocks noChangeAspect="1"/>
          </p:cNvPicPr>
          <p:nvPr/>
        </p:nvPicPr>
        <p:blipFill>
          <a:blip r:embed="rId3"/>
          <a:stretch>
            <a:fillRect/>
          </a:stretch>
        </p:blipFill>
        <p:spPr>
          <a:xfrm>
            <a:off x="9034998" y="794519"/>
            <a:ext cx="2537875" cy="2481261"/>
          </a:xfrm>
          <a:prstGeom prst="rect">
            <a:avLst/>
          </a:prstGeom>
        </p:spPr>
      </p:pic>
      <p:pic>
        <p:nvPicPr>
          <p:cNvPr id="6" name="Picture 5"/>
          <p:cNvPicPr>
            <a:picLocks noChangeAspect="1"/>
          </p:cNvPicPr>
          <p:nvPr/>
        </p:nvPicPr>
        <p:blipFill>
          <a:blip r:embed="rId4"/>
          <a:stretch>
            <a:fillRect/>
          </a:stretch>
        </p:blipFill>
        <p:spPr>
          <a:xfrm>
            <a:off x="7409375" y="3877801"/>
            <a:ext cx="4325426" cy="2703391"/>
          </a:xfrm>
          <a:prstGeom prst="rect">
            <a:avLst/>
          </a:prstGeom>
        </p:spPr>
      </p:pic>
    </p:spTree>
    <p:extLst>
      <p:ext uri="{BB962C8B-B14F-4D97-AF65-F5344CB8AC3E}">
        <p14:creationId xmlns:p14="http://schemas.microsoft.com/office/powerpoint/2010/main" val="1741760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Conservatism </a:t>
            </a:r>
          </a:p>
        </p:txBody>
      </p:sp>
      <p:sp>
        <p:nvSpPr>
          <p:cNvPr id="3" name="Content Placeholder 2"/>
          <p:cNvSpPr>
            <a:spLocks noGrp="1"/>
          </p:cNvSpPr>
          <p:nvPr>
            <p:ph idx="1"/>
          </p:nvPr>
        </p:nvSpPr>
        <p:spPr/>
        <p:txBody>
          <a:bodyPr/>
          <a:lstStyle/>
          <a:p>
            <a:r>
              <a:rPr lang="en-US" dirty="0"/>
              <a:t>tradition and social stability, stressing established institutions, lower taxes, limited government regulation of business and investing, a strong national defense, and individual financial responsibility for personal needs</a:t>
            </a:r>
          </a:p>
        </p:txBody>
      </p:sp>
      <p:pic>
        <p:nvPicPr>
          <p:cNvPr id="4" name="Picture 3"/>
          <p:cNvPicPr>
            <a:picLocks noChangeAspect="1"/>
          </p:cNvPicPr>
          <p:nvPr/>
        </p:nvPicPr>
        <p:blipFill>
          <a:blip r:embed="rId2"/>
          <a:stretch>
            <a:fillRect/>
          </a:stretch>
        </p:blipFill>
        <p:spPr>
          <a:xfrm>
            <a:off x="1295401" y="328082"/>
            <a:ext cx="2305050" cy="1823701"/>
          </a:xfrm>
          <a:prstGeom prst="rect">
            <a:avLst/>
          </a:prstGeom>
        </p:spPr>
      </p:pic>
      <p:pic>
        <p:nvPicPr>
          <p:cNvPr id="5" name="Picture 4"/>
          <p:cNvPicPr>
            <a:picLocks noChangeAspect="1"/>
          </p:cNvPicPr>
          <p:nvPr/>
        </p:nvPicPr>
        <p:blipFill>
          <a:blip r:embed="rId3"/>
          <a:stretch>
            <a:fillRect/>
          </a:stretch>
        </p:blipFill>
        <p:spPr>
          <a:xfrm>
            <a:off x="1295401" y="4077277"/>
            <a:ext cx="3109913" cy="2537835"/>
          </a:xfrm>
          <a:prstGeom prst="rect">
            <a:avLst/>
          </a:prstGeom>
        </p:spPr>
      </p:pic>
      <p:pic>
        <p:nvPicPr>
          <p:cNvPr id="6" name="Picture 5"/>
          <p:cNvPicPr>
            <a:picLocks noChangeAspect="1"/>
          </p:cNvPicPr>
          <p:nvPr/>
        </p:nvPicPr>
        <p:blipFill>
          <a:blip r:embed="rId4"/>
          <a:stretch>
            <a:fillRect/>
          </a:stretch>
        </p:blipFill>
        <p:spPr>
          <a:xfrm>
            <a:off x="5041105" y="4064576"/>
            <a:ext cx="2609850" cy="2609850"/>
          </a:xfrm>
          <a:prstGeom prst="rect">
            <a:avLst/>
          </a:prstGeom>
        </p:spPr>
      </p:pic>
      <p:pic>
        <p:nvPicPr>
          <p:cNvPr id="7" name="Picture 6"/>
          <p:cNvPicPr>
            <a:picLocks noChangeAspect="1"/>
          </p:cNvPicPr>
          <p:nvPr/>
        </p:nvPicPr>
        <p:blipFill>
          <a:blip r:embed="rId5"/>
          <a:stretch>
            <a:fillRect/>
          </a:stretch>
        </p:blipFill>
        <p:spPr>
          <a:xfrm>
            <a:off x="8015287" y="4732868"/>
            <a:ext cx="3990975" cy="1143000"/>
          </a:xfrm>
          <a:prstGeom prst="rect">
            <a:avLst/>
          </a:prstGeom>
        </p:spPr>
      </p:pic>
    </p:spTree>
    <p:extLst>
      <p:ext uri="{BB962C8B-B14F-4D97-AF65-F5344CB8AC3E}">
        <p14:creationId xmlns:p14="http://schemas.microsoft.com/office/powerpoint/2010/main" val="2071575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Fascism</a:t>
            </a:r>
          </a:p>
        </p:txBody>
      </p:sp>
      <p:pic>
        <p:nvPicPr>
          <p:cNvPr id="4" name="Content Placeholder 3"/>
          <p:cNvPicPr>
            <a:picLocks noGrp="1" noChangeAspect="1"/>
          </p:cNvPicPr>
          <p:nvPr>
            <p:ph idx="1"/>
          </p:nvPr>
        </p:nvPicPr>
        <p:blipFill>
          <a:blip r:embed="rId2"/>
          <a:stretch>
            <a:fillRect/>
          </a:stretch>
        </p:blipFill>
        <p:spPr>
          <a:xfrm>
            <a:off x="9086850" y="768350"/>
            <a:ext cx="2381250" cy="2381250"/>
          </a:xfrm>
          <a:prstGeom prst="rect">
            <a:avLst/>
          </a:prstGeom>
        </p:spPr>
      </p:pic>
      <p:pic>
        <p:nvPicPr>
          <p:cNvPr id="5" name="Picture 4"/>
          <p:cNvPicPr>
            <a:picLocks noChangeAspect="1"/>
          </p:cNvPicPr>
          <p:nvPr/>
        </p:nvPicPr>
        <p:blipFill>
          <a:blip r:embed="rId3"/>
          <a:stretch>
            <a:fillRect/>
          </a:stretch>
        </p:blipFill>
        <p:spPr>
          <a:xfrm>
            <a:off x="7239000" y="3686175"/>
            <a:ext cx="4629150" cy="2762250"/>
          </a:xfrm>
          <a:prstGeom prst="rect">
            <a:avLst/>
          </a:prstGeom>
        </p:spPr>
      </p:pic>
      <p:sp>
        <p:nvSpPr>
          <p:cNvPr id="6" name="TextBox 5"/>
          <p:cNvSpPr txBox="1"/>
          <p:nvPr/>
        </p:nvSpPr>
        <p:spPr>
          <a:xfrm>
            <a:off x="1476377" y="2571750"/>
            <a:ext cx="4429123" cy="3416320"/>
          </a:xfrm>
          <a:prstGeom prst="rect">
            <a:avLst/>
          </a:prstGeom>
          <a:noFill/>
        </p:spPr>
        <p:txBody>
          <a:bodyPr wrap="square" rtlCol="0">
            <a:spAutoFit/>
          </a:bodyPr>
          <a:lstStyle/>
          <a:p>
            <a:r>
              <a:rPr lang="en-US" sz="2400" dirty="0"/>
              <a:t>way of organizing a society in which a government ruled by a dictator controls the lives of the people and in which people are not allowed to disagree with the government</a:t>
            </a:r>
          </a:p>
          <a:p>
            <a:r>
              <a:rPr lang="en-US" sz="2400" dirty="0"/>
              <a:t>(Military control, complete power in the dictator, extreme oppression, aggressive nationalism)</a:t>
            </a:r>
          </a:p>
        </p:txBody>
      </p:sp>
    </p:spTree>
    <p:extLst>
      <p:ext uri="{BB962C8B-B14F-4D97-AF65-F5344CB8AC3E}">
        <p14:creationId xmlns:p14="http://schemas.microsoft.com/office/powerpoint/2010/main" val="193841416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199</TotalTime>
  <Words>596</Words>
  <Application>Microsoft Office PowerPoint</Application>
  <PresentationFormat>Widescreen</PresentationFormat>
  <Paragraphs>49</Paragraphs>
  <Slides>15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Garamond</vt:lpstr>
      <vt:lpstr>Organic</vt:lpstr>
      <vt:lpstr>Ideologies</vt:lpstr>
      <vt:lpstr>Nationalism</vt:lpstr>
      <vt:lpstr>Imperialism</vt:lpstr>
      <vt:lpstr>Capitalism</vt:lpstr>
      <vt:lpstr>Socialism</vt:lpstr>
      <vt:lpstr>Communism</vt:lpstr>
      <vt:lpstr>Liberalism</vt:lpstr>
      <vt:lpstr>Conservatism </vt:lpstr>
      <vt:lpstr>Fascism</vt:lpstr>
      <vt:lpstr>Quick game of “Telephone”</vt:lpstr>
      <vt:lpstr>Quick game of “Telephone”</vt:lpstr>
      <vt:lpstr>Quick game of “Telephone”</vt:lpstr>
      <vt:lpstr>Quick game of “Telephone”</vt:lpstr>
      <vt:lpstr>? DEFINITION:  An analogy is a comparison in which an idea or a thing is compared to another thing that is quite different from it. It aims at explaining that idea or thing by comparing it to something that is familiar. Metaphors and similes are tools used to draw an analogy </vt:lpstr>
      <vt:lpstr>At a picnic . .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Ideologies</dc:title>
  <dc:creator>Brooke Leary</dc:creator>
  <cp:lastModifiedBy>Brooke Leary</cp:lastModifiedBy>
  <cp:revision>21</cp:revision>
  <dcterms:created xsi:type="dcterms:W3CDTF">2016-09-09T03:19:35Z</dcterms:created>
  <dcterms:modified xsi:type="dcterms:W3CDTF">2018-10-21T07:09:56Z</dcterms:modified>
</cp:coreProperties>
</file>