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92" r:id="rId24"/>
    <p:sldId id="288" r:id="rId25"/>
    <p:sldId id="289" r:id="rId26"/>
    <p:sldId id="291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CCBF4-A613-43F5-9270-2DC6BF2B11B7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BA0A14-8322-4DE6-AB16-674D13C643E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504056"/>
          </a:xfrm>
        </p:spPr>
        <p:txBody>
          <a:bodyPr>
            <a:normAutofit fontScale="85000" lnSpcReduction="10000"/>
          </a:bodyPr>
          <a:lstStyle/>
          <a:p>
            <a:r>
              <a:rPr lang="en-C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 Statistics  and quotations from book of same title by David J. Smith</a:t>
            </a:r>
            <a:endParaRPr lang="en-CA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If the World Were a Village</a:t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r>
              <a:rPr lang="en-CA" dirty="0" smtClean="0">
                <a:latin typeface="Aharoni" pitchFamily="2" charset="-79"/>
                <a:cs typeface="Aharoni" pitchFamily="2" charset="-79"/>
              </a:rPr>
              <a:t>of </a:t>
            </a:r>
            <a:r>
              <a:rPr lang="en-CA" sz="6000" dirty="0" smtClean="0">
                <a:latin typeface="Aharoni" pitchFamily="2" charset="-79"/>
                <a:cs typeface="Aharoni" pitchFamily="2" charset="-79"/>
              </a:rPr>
              <a:t>100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 People . . .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34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 the year 1900, the number of youth (aged 1-19) was 44.  The number of elderly (over 65) was 8.</a:t>
            </a:r>
          </a:p>
          <a:p>
            <a:endParaRPr lang="en-CA" sz="2800" dirty="0"/>
          </a:p>
          <a:p>
            <a:endParaRPr lang="en-CA" sz="2800" dirty="0" smtClean="0"/>
          </a:p>
          <a:p>
            <a:pPr marL="45720" indent="0">
              <a:buNone/>
            </a:pPr>
            <a:r>
              <a:rPr lang="en-CA" sz="2800" dirty="0" smtClean="0"/>
              <a:t>What is the number of youth and elderly today?</a:t>
            </a:r>
          </a:p>
          <a:p>
            <a:pPr marL="45720" indent="0">
              <a:buNone/>
            </a:pPr>
            <a:endParaRPr lang="en-CA" sz="2800" dirty="0"/>
          </a:p>
          <a:p>
            <a:pPr marL="45720" indent="0">
              <a:buNone/>
            </a:pPr>
            <a:r>
              <a:rPr lang="en-CA" sz="2800" dirty="0" smtClean="0"/>
              <a:t>What will it be in the year 2050?</a:t>
            </a:r>
            <a:endParaRPr lang="en-CA" sz="2800" dirty="0"/>
          </a:p>
        </p:txBody>
      </p:sp>
      <p:pic>
        <p:nvPicPr>
          <p:cNvPr id="7172" name="Picture 4" descr="C:\Users\sgoepel\AppData\Local\Microsoft\Windows\Temporary Internet Files\Content.IE5\URHSE296\MC9000160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916832"/>
            <a:ext cx="1379810" cy="1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goepel\AppData\Local\Microsoft\Windows\Temporary Internet Files\Content.IE5\DRJCIDCR\MC900156049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7" y="4630043"/>
            <a:ext cx="1101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 the year 1900, the number of youth (aged 1-19) was 44.  The number of elderly (over 65) was 8.</a:t>
            </a:r>
          </a:p>
          <a:p>
            <a:endParaRPr lang="en-CA" sz="2800" dirty="0"/>
          </a:p>
          <a:p>
            <a:r>
              <a:rPr lang="en-CA" sz="2800" dirty="0" smtClean="0"/>
              <a:t>Today we have 34 youth and 10 elderly</a:t>
            </a:r>
          </a:p>
          <a:p>
            <a:endParaRPr lang="en-CA" sz="2800" dirty="0"/>
          </a:p>
          <a:p>
            <a:r>
              <a:rPr lang="en-CA" sz="2800" dirty="0" smtClean="0"/>
              <a:t>In 2050 it is predicted we will have 23 youth and 16 elderly</a:t>
            </a:r>
          </a:p>
        </p:txBody>
      </p:sp>
      <p:pic>
        <p:nvPicPr>
          <p:cNvPr id="8194" name="Picture 2" descr="C:\Users\sgoepel\AppData\Local\Microsoft\Windows\Temporary Internet Files\Content.IE5\9K439D1M\MC900141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03495"/>
            <a:ext cx="1410865" cy="15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What religions do the people of the village follow?  What are the top 3?</a:t>
            </a:r>
          </a:p>
        </p:txBody>
      </p:sp>
      <p:pic>
        <p:nvPicPr>
          <p:cNvPr id="9218" name="Picture 2" descr="C:\Users\sgoepel\AppData\Local\Microsoft\Windows\Temporary Internet Files\Content.IE5\VIRJ25JK\MC9004174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1366838" cy="17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What religions do the people of the village follow?  </a:t>
            </a:r>
          </a:p>
          <a:p>
            <a:pPr marL="45720" indent="0">
              <a:buNone/>
            </a:pPr>
            <a:endParaRPr lang="en-CA" sz="2800" dirty="0"/>
          </a:p>
          <a:p>
            <a:r>
              <a:rPr lang="en-CA" sz="2800" dirty="0" smtClean="0"/>
              <a:t>33 are Christians</a:t>
            </a:r>
          </a:p>
          <a:p>
            <a:r>
              <a:rPr lang="en-CA" sz="2800" dirty="0" smtClean="0"/>
              <a:t>21 are Muslims</a:t>
            </a:r>
          </a:p>
          <a:p>
            <a:r>
              <a:rPr lang="en-CA" sz="2800" dirty="0" smtClean="0"/>
              <a:t>13 are Hindus</a:t>
            </a:r>
          </a:p>
          <a:p>
            <a:r>
              <a:rPr lang="en-CA" sz="2800" dirty="0" smtClean="0"/>
              <a:t>9 practice Shamanism/ animism/ folk religion</a:t>
            </a:r>
          </a:p>
          <a:p>
            <a:r>
              <a:rPr lang="en-CA" sz="2800" dirty="0" smtClean="0"/>
              <a:t>6 are Buddhist</a:t>
            </a:r>
          </a:p>
          <a:p>
            <a:r>
              <a:rPr lang="en-CA" sz="2800" dirty="0" smtClean="0"/>
              <a:t>2 are other religions (Sikhism, Shintoism, etc.)</a:t>
            </a:r>
          </a:p>
          <a:p>
            <a:r>
              <a:rPr lang="en-CA" sz="2800" dirty="0" smtClean="0"/>
              <a:t>1 is Jewish</a:t>
            </a:r>
          </a:p>
          <a:p>
            <a:r>
              <a:rPr lang="en-CA" sz="2800" dirty="0" smtClean="0"/>
              <a:t>15 are non-religious</a:t>
            </a:r>
          </a:p>
        </p:txBody>
      </p:sp>
      <p:pic>
        <p:nvPicPr>
          <p:cNvPr id="10245" name="Picture 5" descr="C:\Users\sgoepel\AppData\Local\Microsoft\Windows\Temporary Internet Files\Content.IE5\DRJCIDCR\MC9004446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52" y="1456817"/>
            <a:ext cx="1224136" cy="15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goepel\AppData\Local\Microsoft\Windows\Temporary Internet Files\Content.IE5\4XE6776C\MC9003009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1307"/>
            <a:ext cx="1849438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sgoepel\AppData\Local\Microsoft\Windows\Temporary Internet Files\Content.IE5\MZX1RMS2\MC900156537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4530725"/>
            <a:ext cx="1819275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Interesting note:</a:t>
            </a:r>
          </a:p>
          <a:p>
            <a:endParaRPr lang="en-CA" sz="2800" dirty="0"/>
          </a:p>
          <a:p>
            <a:r>
              <a:rPr lang="en-CA" sz="2800" dirty="0" smtClean="0"/>
              <a:t>There has been a big change for two of the groups.  A hundred years ago, there were 12 Muslims, compared with 21 today.  And there was only one person in the village who was non-religious, rather that 15 today.</a:t>
            </a:r>
          </a:p>
        </p:txBody>
      </p:sp>
      <p:pic>
        <p:nvPicPr>
          <p:cNvPr id="11266" name="Picture 2" descr="C:\Users\sgoepel\AppData\Local\Microsoft\Windows\Temporary Internet Files\Content.IE5\URHSE296\MC900245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1368450" cy="14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CA" sz="2800" dirty="0"/>
          </a:p>
          <a:p>
            <a:r>
              <a:rPr lang="en-CA" sz="2800" dirty="0" smtClean="0"/>
              <a:t>If there was 100 people, How many animals would there be to keep the same ratio on earth today?</a:t>
            </a:r>
          </a:p>
          <a:p>
            <a:endParaRPr lang="en-CA" sz="2800" dirty="0"/>
          </a:p>
          <a:p>
            <a:r>
              <a:rPr lang="en-CA" sz="2800" dirty="0" smtClean="0"/>
              <a:t>How many Sheep</a:t>
            </a:r>
            <a:r>
              <a:rPr lang="en-CA" sz="2800" dirty="0" smtClean="0"/>
              <a:t>/ </a:t>
            </a:r>
            <a:r>
              <a:rPr lang="en-CA" sz="2800" dirty="0" smtClean="0"/>
              <a:t>goats per 100 people?</a:t>
            </a:r>
            <a:endParaRPr lang="en-CA" sz="2800" dirty="0" smtClean="0"/>
          </a:p>
          <a:p>
            <a:r>
              <a:rPr lang="en-CA" sz="2800" dirty="0" smtClean="0"/>
              <a:t>Cows/ Bulls?</a:t>
            </a:r>
          </a:p>
          <a:p>
            <a:r>
              <a:rPr lang="en-CA" sz="2800" dirty="0" smtClean="0"/>
              <a:t>Pigs?</a:t>
            </a:r>
          </a:p>
          <a:p>
            <a:r>
              <a:rPr lang="en-CA" sz="2800" dirty="0" smtClean="0"/>
              <a:t>Horses?</a:t>
            </a:r>
          </a:p>
          <a:p>
            <a:r>
              <a:rPr lang="en-CA" sz="2800" dirty="0" smtClean="0"/>
              <a:t>Camels?</a:t>
            </a:r>
          </a:p>
          <a:p>
            <a:r>
              <a:rPr lang="en-CA" sz="2800" dirty="0" smtClean="0"/>
              <a:t>Chickens?</a:t>
            </a:r>
          </a:p>
        </p:txBody>
      </p:sp>
      <p:pic>
        <p:nvPicPr>
          <p:cNvPr id="12291" name="Picture 3" descr="C:\Users\sgoepel\AppData\Local\Microsoft\Windows\Temporary Internet Files\Content.IE5\9K439D1M\MC9004447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16633"/>
            <a:ext cx="1800200" cy="23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goepel\AppData\Local\Microsoft\Windows\Temporary Internet Files\Content.IE5\URHSE296\MM90004651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2052737" cy="19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CA" sz="2800" dirty="0" smtClean="0"/>
              <a:t>Food:</a:t>
            </a:r>
          </a:p>
          <a:p>
            <a:endParaRPr lang="en-CA" sz="2800" dirty="0"/>
          </a:p>
          <a:p>
            <a:r>
              <a:rPr lang="en-CA" sz="2800" dirty="0" smtClean="0"/>
              <a:t>If there was 100 people, How many animals would there be to keep the same ratio on earth today?</a:t>
            </a:r>
          </a:p>
          <a:p>
            <a:endParaRPr lang="en-CA" sz="2800" dirty="0"/>
          </a:p>
          <a:p>
            <a:r>
              <a:rPr lang="en-CA" sz="2800" dirty="0" smtClean="0"/>
              <a:t>31  Sheep/ </a:t>
            </a:r>
            <a:r>
              <a:rPr lang="en-CA" sz="2800" dirty="0" smtClean="0"/>
              <a:t>goats (per 100 people)</a:t>
            </a:r>
            <a:endParaRPr lang="en-CA" sz="2800" dirty="0" smtClean="0"/>
          </a:p>
          <a:p>
            <a:r>
              <a:rPr lang="en-CA" sz="2800" dirty="0" smtClean="0"/>
              <a:t>23  </a:t>
            </a:r>
            <a:r>
              <a:rPr lang="en-CA" sz="2800" dirty="0" smtClean="0"/>
              <a:t>Cows/Bulls</a:t>
            </a:r>
            <a:endParaRPr lang="en-CA" sz="2800" dirty="0" smtClean="0"/>
          </a:p>
          <a:p>
            <a:r>
              <a:rPr lang="en-CA" sz="2800" dirty="0" smtClean="0"/>
              <a:t>15  Pigs</a:t>
            </a:r>
          </a:p>
          <a:p>
            <a:r>
              <a:rPr lang="en-CA" sz="2800" dirty="0" smtClean="0"/>
              <a:t>2  Horses</a:t>
            </a:r>
          </a:p>
          <a:p>
            <a:r>
              <a:rPr lang="en-CA" sz="2800" dirty="0" smtClean="0"/>
              <a:t>3  Camels</a:t>
            </a:r>
          </a:p>
          <a:p>
            <a:r>
              <a:rPr lang="en-CA" sz="2800" dirty="0" smtClean="0"/>
              <a:t>250  Chickens</a:t>
            </a:r>
          </a:p>
        </p:txBody>
      </p:sp>
      <p:pic>
        <p:nvPicPr>
          <p:cNvPr id="13314" name="Picture 2" descr="C:\Users\sgoepel\AppData\Local\Microsoft\Windows\Temporary Internet Files\Content.IE5\9K439D1M\MC900417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992359" cy="25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 smtClean="0"/>
              <a:t>Food:</a:t>
            </a:r>
          </a:p>
          <a:p>
            <a:r>
              <a:rPr lang="en-CA" sz="2800" dirty="0" smtClean="0"/>
              <a:t>Although there is enough food to feed all the villagers, not everyone is well fed.</a:t>
            </a:r>
          </a:p>
          <a:p>
            <a:endParaRPr lang="en-CA" sz="2800" dirty="0"/>
          </a:p>
          <a:p>
            <a:r>
              <a:rPr lang="en-CA" sz="2800" dirty="0" smtClean="0"/>
              <a:t>how many do not have a reliable source of food and are hungry some to all of the time?</a:t>
            </a:r>
          </a:p>
          <a:p>
            <a:endParaRPr lang="en-CA" sz="2800" dirty="0" smtClean="0"/>
          </a:p>
          <a:p>
            <a:r>
              <a:rPr lang="en-CA" sz="2800" dirty="0" smtClean="0"/>
              <a:t>How many are severely undernourished and always hungry?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409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Food:</a:t>
            </a:r>
          </a:p>
          <a:p>
            <a:pPr marL="45720" indent="0">
              <a:buNone/>
            </a:pPr>
            <a:r>
              <a:rPr lang="en-CA" sz="2800" dirty="0" smtClean="0"/>
              <a:t>In a village of 100 people . . . </a:t>
            </a:r>
          </a:p>
          <a:p>
            <a:pPr marL="45720" indent="0">
              <a:buNone/>
            </a:pPr>
            <a:endParaRPr lang="en-CA" sz="2800" dirty="0"/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30</a:t>
            </a:r>
            <a:r>
              <a:rPr lang="en-CA" sz="2800" b="1" dirty="0" smtClean="0">
                <a:solidFill>
                  <a:srgbClr val="C00000"/>
                </a:solidFill>
              </a:rPr>
              <a:t> </a:t>
            </a:r>
            <a:r>
              <a:rPr lang="en-CA" sz="2800" dirty="0" smtClean="0"/>
              <a:t>people do not have a reliable source of </a:t>
            </a:r>
            <a:r>
              <a:rPr lang="en-CA" sz="2800" dirty="0" smtClean="0"/>
              <a:t>food</a:t>
            </a:r>
            <a:endParaRPr lang="en-CA" sz="2800" dirty="0" smtClean="0"/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17</a:t>
            </a:r>
            <a:r>
              <a:rPr lang="en-CA" sz="2800" b="1" dirty="0" smtClean="0">
                <a:solidFill>
                  <a:srgbClr val="C00000"/>
                </a:solidFill>
              </a:rPr>
              <a:t> </a:t>
            </a:r>
            <a:r>
              <a:rPr lang="en-CA" sz="2800" dirty="0" smtClean="0"/>
              <a:t>people are severely </a:t>
            </a:r>
            <a:r>
              <a:rPr lang="en-CA" sz="2800" dirty="0" smtClean="0"/>
              <a:t>undernourished </a:t>
            </a:r>
            <a:r>
              <a:rPr lang="en-CA" sz="2800" dirty="0" smtClean="0"/>
              <a:t>and always </a:t>
            </a:r>
            <a:r>
              <a:rPr lang="en-CA" sz="2800" dirty="0" smtClean="0"/>
              <a:t>hungry</a:t>
            </a:r>
          </a:p>
          <a:p>
            <a:endParaRPr lang="en-CA" sz="2800" dirty="0"/>
          </a:p>
          <a:p>
            <a:pPr marL="45720" indent="0" algn="ctr">
              <a:buNone/>
            </a:pPr>
            <a:r>
              <a:rPr lang="en-CA" sz="2800" i="1" dirty="0" smtClean="0">
                <a:latin typeface="Bradley Hand ITC" panose="03070402050302030203" pitchFamily="66" charset="0"/>
              </a:rPr>
              <a:t>That is almost ½ the world</a:t>
            </a:r>
            <a:endParaRPr lang="en-CA" sz="2800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How many have access to a source of safe drinking water either in their homes or a short distance ?</a:t>
            </a:r>
          </a:p>
          <a:p>
            <a:endParaRPr lang="en-CA" sz="2800" dirty="0"/>
          </a:p>
          <a:p>
            <a:r>
              <a:rPr lang="en-CA" sz="2800" dirty="0" smtClean="0"/>
              <a:t>How many have adequate sanitation (public or household sewage)?</a:t>
            </a:r>
          </a:p>
          <a:p>
            <a:endParaRPr lang="en-CA" sz="2800" dirty="0"/>
          </a:p>
          <a:p>
            <a:r>
              <a:rPr lang="en-CA" sz="2800" dirty="0" smtClean="0"/>
              <a:t>How many breath clean air?</a:t>
            </a:r>
            <a:endParaRPr lang="en-CA" sz="2800" dirty="0"/>
          </a:p>
        </p:txBody>
      </p:sp>
      <p:pic>
        <p:nvPicPr>
          <p:cNvPr id="14338" name="Picture 2" descr="C:\Users\sgoepel\AppData\Local\Microsoft\Windows\Temporary Internet Files\Content.IE5\91CBT5X5\MP9004372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5313"/>
            <a:ext cx="2088231" cy="29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goepel\AppData\Local\Microsoft\Windows\Temporary Internet Files\Content.IE5\URHSE296\MP900444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69515"/>
            <a:ext cx="31573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085184" cy="55778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“The Earth is a crowded place, and it is getting more crowded all the time.  As of 2010, the world’s population was more than 6 billion, 900 million. </a:t>
            </a:r>
            <a:r>
              <a:rPr lang="en-CA" dirty="0"/>
              <a:t>China has over 1 billion, 300 million, while India has more that 1 billion , 200 million </a:t>
            </a:r>
            <a:r>
              <a:rPr lang="en-CA" dirty="0" smtClean="0"/>
              <a:t>people</a:t>
            </a:r>
            <a:endParaRPr lang="en-CA" dirty="0"/>
          </a:p>
          <a:p>
            <a:endParaRPr lang="en-CA" sz="3200" dirty="0" smtClean="0"/>
          </a:p>
          <a:p>
            <a:r>
              <a:rPr lang="en-CA" sz="3200" dirty="0" smtClean="0"/>
              <a:t>How many countries have over 40 million people?</a:t>
            </a:r>
          </a:p>
          <a:p>
            <a:endParaRPr lang="en-CA" sz="3200" dirty="0"/>
          </a:p>
          <a:p>
            <a:r>
              <a:rPr lang="en-CA" sz="3200" dirty="0" smtClean="0"/>
              <a:t>How many have over 100 million?</a:t>
            </a:r>
            <a:endParaRPr lang="en-CA" sz="3200" dirty="0"/>
          </a:p>
          <a:p>
            <a:endParaRPr lang="en-CA" dirty="0"/>
          </a:p>
        </p:txBody>
      </p:sp>
      <p:pic>
        <p:nvPicPr>
          <p:cNvPr id="1028" name="Picture 4" descr="C:\Users\sgoepel\AppData\Local\Microsoft\Windows\Temporary Internet Files\Content.IE5\URHSE296\MC9102163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27" y="2636912"/>
            <a:ext cx="3045321" cy="26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 lnSpcReduction="10000"/>
          </a:bodyPr>
          <a:lstStyle/>
          <a:p>
            <a:r>
              <a:rPr lang="en-CA" sz="2800" b="1" u="sng" dirty="0" smtClean="0">
                <a:solidFill>
                  <a:srgbClr val="C00000"/>
                </a:solidFill>
              </a:rPr>
              <a:t>87</a:t>
            </a:r>
            <a:r>
              <a:rPr lang="en-CA" sz="2800" b="1" dirty="0" smtClean="0">
                <a:solidFill>
                  <a:srgbClr val="C00000"/>
                </a:solidFill>
              </a:rPr>
              <a:t>  </a:t>
            </a:r>
            <a:r>
              <a:rPr lang="en-CA" sz="2800" dirty="0" smtClean="0"/>
              <a:t>have access to a source of safe drinking water either in their homes or a short distance </a:t>
            </a:r>
            <a:endParaRPr lang="en-CA" sz="2800" dirty="0" smtClean="0"/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13 </a:t>
            </a:r>
            <a:r>
              <a:rPr lang="en-CA" sz="2800" dirty="0" smtClean="0">
                <a:solidFill>
                  <a:srgbClr val="C00000"/>
                </a:solidFill>
              </a:rPr>
              <a:t>do not</a:t>
            </a:r>
            <a:endParaRPr lang="en-CA" sz="2800" dirty="0" smtClean="0">
              <a:solidFill>
                <a:srgbClr val="C00000"/>
              </a:solidFill>
            </a:endParaRPr>
          </a:p>
          <a:p>
            <a:endParaRPr lang="en-CA" sz="2800" dirty="0"/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62</a:t>
            </a:r>
            <a:r>
              <a:rPr lang="en-CA" sz="2800" dirty="0" smtClean="0"/>
              <a:t>  have adequate sanitation (public or household sewage</a:t>
            </a:r>
            <a:r>
              <a:rPr lang="en-CA" sz="2800" dirty="0" smtClean="0"/>
              <a:t>)</a:t>
            </a:r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38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C00000"/>
                </a:solidFill>
              </a:rPr>
              <a:t>do not</a:t>
            </a:r>
            <a:endParaRPr lang="en-CA" sz="2800" dirty="0" smtClean="0">
              <a:solidFill>
                <a:srgbClr val="C00000"/>
              </a:solidFill>
            </a:endParaRPr>
          </a:p>
          <a:p>
            <a:endParaRPr lang="en-CA" sz="2800" dirty="0"/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68 </a:t>
            </a:r>
            <a:r>
              <a:rPr lang="en-CA" sz="2800" dirty="0" smtClean="0"/>
              <a:t> breath clean </a:t>
            </a:r>
            <a:r>
              <a:rPr lang="en-CA" sz="2800" dirty="0" smtClean="0"/>
              <a:t>air</a:t>
            </a:r>
          </a:p>
          <a:p>
            <a:r>
              <a:rPr lang="en-CA" sz="2800" b="1" u="sng" dirty="0" smtClean="0">
                <a:solidFill>
                  <a:srgbClr val="C00000"/>
                </a:solidFill>
              </a:rPr>
              <a:t>32</a:t>
            </a:r>
            <a:r>
              <a:rPr lang="en-CA" sz="2800" dirty="0" smtClean="0">
                <a:solidFill>
                  <a:srgbClr val="C00000"/>
                </a:solidFill>
              </a:rPr>
              <a:t> do not</a:t>
            </a:r>
            <a:endParaRPr lang="en-CA" sz="28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sgoepel\AppData\Local\Microsoft\Windows\Temporary Internet Files\Content.IE5\91CBT5X5\MP9004373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3024336" cy="25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If all the money in the village was divided equally, each person would have about $10 300 US per year.  But the wealth is not equal.</a:t>
            </a:r>
          </a:p>
          <a:p>
            <a:endParaRPr lang="en-CA" sz="2800" dirty="0"/>
          </a:p>
          <a:p>
            <a:r>
              <a:rPr lang="en-CA" sz="2800" dirty="0" smtClean="0"/>
              <a:t>How much will the richest 10 people make?</a:t>
            </a:r>
          </a:p>
          <a:p>
            <a:endParaRPr lang="en-CA" sz="2800" dirty="0"/>
          </a:p>
          <a:p>
            <a:r>
              <a:rPr lang="en-CA" sz="2800" dirty="0" smtClean="0"/>
              <a:t>Poorest 10 people?</a:t>
            </a:r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17410" name="Picture 2" descr="C:\Users\sgoepel\AppData\Local\Microsoft\Windows\Temporary Internet Files\Content.IE5\4XE6776C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7" y="3861048"/>
            <a:ext cx="2468315" cy="24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If all the money in the village was divided equally, each person would have about $10 300 US per year.  But the wealth is not equal.</a:t>
            </a:r>
          </a:p>
          <a:p>
            <a:endParaRPr lang="en-CA" sz="2800" dirty="0"/>
          </a:p>
          <a:p>
            <a:r>
              <a:rPr lang="en-CA" sz="2800" dirty="0" smtClean="0"/>
              <a:t>Richest </a:t>
            </a:r>
            <a:r>
              <a:rPr lang="en-CA" sz="2800" b="1" u="sng" dirty="0" smtClean="0">
                <a:solidFill>
                  <a:srgbClr val="C00000"/>
                </a:solidFill>
              </a:rPr>
              <a:t>10 make $87 000 </a:t>
            </a:r>
            <a:r>
              <a:rPr lang="en-CA" sz="2800" dirty="0" smtClean="0"/>
              <a:t>per year</a:t>
            </a:r>
          </a:p>
          <a:p>
            <a:endParaRPr lang="en-CA" sz="2800" dirty="0"/>
          </a:p>
          <a:p>
            <a:r>
              <a:rPr lang="en-CA" sz="2800" dirty="0" smtClean="0"/>
              <a:t>Poorest </a:t>
            </a:r>
            <a:r>
              <a:rPr lang="en-CA" sz="2800" b="1" u="sng" dirty="0" smtClean="0">
                <a:solidFill>
                  <a:srgbClr val="C00000"/>
                </a:solidFill>
              </a:rPr>
              <a:t>10 people make $ 700 </a:t>
            </a:r>
            <a:r>
              <a:rPr lang="en-CA" sz="2800" dirty="0" smtClean="0"/>
              <a:t>(about $2 per day)</a:t>
            </a:r>
          </a:p>
          <a:p>
            <a:endParaRPr lang="en-CA" sz="2800" dirty="0"/>
          </a:p>
          <a:p>
            <a:r>
              <a:rPr lang="en-CA" sz="2800" dirty="0" smtClean="0"/>
              <a:t>The lowest 50 people average $6 per day</a:t>
            </a:r>
          </a:p>
          <a:p>
            <a:pPr marL="4572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373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944216"/>
          </a:xfrm>
        </p:spPr>
        <p:txBody>
          <a:bodyPr/>
          <a:lstStyle/>
          <a:p>
            <a:pPr algn="ctr"/>
            <a:r>
              <a:rPr lang="en-CA" dirty="0" smtClean="0"/>
              <a:t>The 3 themes of this unit are . . .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658200" cy="44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53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CA" sz="3600" dirty="0" smtClean="0"/>
              <a:t>Why </a:t>
            </a:r>
            <a:r>
              <a:rPr lang="en-CA" sz="3600" dirty="0" smtClean="0"/>
              <a:t>is wealth uneven around the world?</a:t>
            </a:r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  <a:p>
            <a:pPr marL="45720" indent="0">
              <a:buNone/>
            </a:pPr>
            <a:endParaRPr lang="en-CA" sz="2600" dirty="0"/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38" y="3941387"/>
            <a:ext cx="28803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2796"/>
            <a:ext cx="3091515" cy="23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816150" cy="18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39432"/>
            <a:ext cx="4138103" cy="19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95" y="4297600"/>
            <a:ext cx="2825425" cy="209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CA" sz="2800" dirty="0" smtClean="0"/>
              <a:t>What are the problems associated with population growth?</a:t>
            </a:r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  <a:p>
            <a:pPr marL="45720" indent="0">
              <a:buNone/>
            </a:pPr>
            <a:endParaRPr lang="en-CA" sz="2600" dirty="0"/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045881" cy="38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CA" sz="2800" dirty="0" smtClean="0"/>
              <a:t>How are we affecting our environment?</a:t>
            </a:r>
            <a:endParaRPr lang="en-CA" sz="2800" dirty="0" smtClean="0"/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  <a:p>
            <a:pPr marL="45720" indent="0">
              <a:buNone/>
            </a:pPr>
            <a:endParaRPr lang="en-CA" sz="2600" dirty="0"/>
          </a:p>
          <a:p>
            <a:pPr marL="45720" indent="0">
              <a:buNone/>
            </a:pP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132856"/>
            <a:ext cx="5953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5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99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705592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32 counties have over 40 million people</a:t>
            </a:r>
          </a:p>
          <a:p>
            <a:endParaRPr lang="en-CA" sz="2800" dirty="0"/>
          </a:p>
          <a:p>
            <a:r>
              <a:rPr lang="en-CA" sz="2800" dirty="0" smtClean="0"/>
              <a:t>11 countries have over 100 million people</a:t>
            </a:r>
          </a:p>
          <a:p>
            <a:endParaRPr lang="en-CA" dirty="0"/>
          </a:p>
          <a:p>
            <a:r>
              <a:rPr lang="en-CA" dirty="0"/>
              <a:t>What if we imagined the whole population of the world as a village of just 100 people?  In this imaginary village, each person would represent 69 million people from the real world.</a:t>
            </a:r>
          </a:p>
          <a:p>
            <a:endParaRPr lang="en-CA" dirty="0"/>
          </a:p>
        </p:txBody>
      </p:sp>
      <p:pic>
        <p:nvPicPr>
          <p:cNvPr id="2053" name="Picture 5" descr="C:\Users\sgoepel\AppData\Local\Microsoft\Windows\Temporary Internet Files\Content.IE5\9K439D1M\MC9000900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81" y="4581128"/>
            <a:ext cx="2592288" cy="20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1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77800"/>
          </a:xfrm>
        </p:spPr>
        <p:txBody>
          <a:bodyPr>
            <a:noAutofit/>
          </a:bodyPr>
          <a:lstStyle/>
          <a:p>
            <a:r>
              <a:rPr lang="en-CA" sz="2800" dirty="0" smtClean="0"/>
              <a:t>If there were 100 people on Earth, how many would be from</a:t>
            </a:r>
          </a:p>
          <a:p>
            <a:pPr lvl="1"/>
            <a:r>
              <a:rPr lang="en-CA" sz="2800" dirty="0" smtClean="0"/>
              <a:t>Asia?</a:t>
            </a:r>
          </a:p>
          <a:p>
            <a:pPr lvl="1"/>
            <a:r>
              <a:rPr lang="en-CA" sz="2800" dirty="0" smtClean="0"/>
              <a:t>Africa?</a:t>
            </a:r>
          </a:p>
          <a:p>
            <a:pPr lvl="1"/>
            <a:r>
              <a:rPr lang="en-CA" sz="2800" dirty="0" smtClean="0"/>
              <a:t>Europe?</a:t>
            </a:r>
          </a:p>
          <a:p>
            <a:pPr lvl="1"/>
            <a:r>
              <a:rPr lang="en-CA" sz="2800" dirty="0" smtClean="0"/>
              <a:t>South America? (including  central America and Mexico)</a:t>
            </a:r>
          </a:p>
          <a:p>
            <a:pPr lvl="1"/>
            <a:r>
              <a:rPr lang="en-CA" sz="2800" dirty="0" smtClean="0"/>
              <a:t>North America?</a:t>
            </a:r>
          </a:p>
          <a:p>
            <a:pPr lvl="1"/>
            <a:r>
              <a:rPr lang="en-CA" sz="2800" dirty="0" smtClean="0"/>
              <a:t>Oceania?</a:t>
            </a:r>
          </a:p>
          <a:p>
            <a:pPr lvl="1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2170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6376" y="5229200"/>
            <a:ext cx="349424" cy="2859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77800"/>
          </a:xfrm>
        </p:spPr>
        <p:txBody>
          <a:bodyPr>
            <a:noAutofit/>
          </a:bodyPr>
          <a:lstStyle/>
          <a:p>
            <a:r>
              <a:rPr lang="en-CA" sz="2800" dirty="0" smtClean="0"/>
              <a:t>If there were 100 people on Earth, how many would be from</a:t>
            </a:r>
          </a:p>
          <a:p>
            <a:pPr lvl="1"/>
            <a:r>
              <a:rPr lang="en-CA" sz="2800" dirty="0" smtClean="0"/>
              <a:t>61  are from Asia</a:t>
            </a:r>
          </a:p>
          <a:p>
            <a:pPr lvl="1"/>
            <a:r>
              <a:rPr lang="en-CA" sz="2800" dirty="0" smtClean="0"/>
              <a:t>14  are from Africa</a:t>
            </a:r>
          </a:p>
          <a:p>
            <a:pPr lvl="1"/>
            <a:r>
              <a:rPr lang="en-CA" sz="2800" dirty="0" smtClean="0"/>
              <a:t>11  are from Europe</a:t>
            </a:r>
          </a:p>
          <a:p>
            <a:pPr lvl="1"/>
            <a:r>
              <a:rPr lang="en-CA" sz="2800" dirty="0" smtClean="0"/>
              <a:t>8  are from South America </a:t>
            </a:r>
          </a:p>
          <a:p>
            <a:pPr marL="365760" lvl="1" indent="0">
              <a:buNone/>
            </a:pPr>
            <a:r>
              <a:rPr lang="en-CA" sz="2800" dirty="0"/>
              <a:t>	</a:t>
            </a:r>
            <a:r>
              <a:rPr lang="en-CA" dirty="0" smtClean="0"/>
              <a:t>(including  central America and Mexico)</a:t>
            </a:r>
          </a:p>
          <a:p>
            <a:pPr lvl="1"/>
            <a:r>
              <a:rPr lang="en-CA" sz="2800" dirty="0" smtClean="0"/>
              <a:t>5  are from North America</a:t>
            </a:r>
          </a:p>
          <a:p>
            <a:pPr lvl="1"/>
            <a:r>
              <a:rPr lang="en-CA" sz="2800" dirty="0" smtClean="0"/>
              <a:t>1  is from Oceania</a:t>
            </a:r>
          </a:p>
          <a:p>
            <a:pPr lvl="1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666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Over half the people in the Global village come from the 6 most populated countries.</a:t>
            </a:r>
          </a:p>
          <a:p>
            <a:endParaRPr lang="en-CA" sz="2800" dirty="0"/>
          </a:p>
          <a:p>
            <a:r>
              <a:rPr lang="en-CA" sz="2800" dirty="0" smtClean="0"/>
              <a:t>What are they?</a:t>
            </a:r>
          </a:p>
        </p:txBody>
      </p:sp>
      <p:pic>
        <p:nvPicPr>
          <p:cNvPr id="3074" name="Picture 2" descr="C:\Users\sgoepel\AppData\Local\Microsoft\Windows\Temporary Internet Files\Content.IE5\91CBT5X5\MC9000787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3240360" cy="30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Over half the people in the Global village come form the 6 most populated countries.</a:t>
            </a:r>
          </a:p>
          <a:p>
            <a:endParaRPr lang="en-CA" sz="2800" dirty="0"/>
          </a:p>
          <a:p>
            <a:r>
              <a:rPr lang="en-CA" sz="2800" dirty="0"/>
              <a:t>20  are from China</a:t>
            </a:r>
          </a:p>
          <a:p>
            <a:r>
              <a:rPr lang="en-CA" sz="2800" dirty="0"/>
              <a:t>17  are from India</a:t>
            </a:r>
          </a:p>
          <a:p>
            <a:r>
              <a:rPr lang="en-CA" sz="2800" dirty="0"/>
              <a:t>5  are from the United States</a:t>
            </a:r>
          </a:p>
          <a:p>
            <a:r>
              <a:rPr lang="en-CA" sz="2800" dirty="0"/>
              <a:t>4  are from Indonesia</a:t>
            </a:r>
          </a:p>
          <a:p>
            <a:r>
              <a:rPr lang="en-CA" sz="2800" dirty="0"/>
              <a:t>3  are from Pakistan </a:t>
            </a:r>
          </a:p>
        </p:txBody>
      </p:sp>
      <p:pic>
        <p:nvPicPr>
          <p:cNvPr id="4098" name="Picture 2" descr="C:\Users\sgoepel\AppData\Local\Microsoft\Windows\Temporary Internet Files\Content.IE5\MZX1RMS2\MC91021637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4545"/>
            <a:ext cx="2829297" cy="24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goepel\AppData\Local\Microsoft\Windows\Temporary Internet Files\Content.IE5\QJIVGELQ\MC9002311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35" y="1710350"/>
            <a:ext cx="1210146" cy="17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 the Global village there are almost 6000 languages, but more than half of the people speak 8 languages . . .</a:t>
            </a:r>
          </a:p>
          <a:p>
            <a:endParaRPr lang="en-CA" sz="2800" dirty="0"/>
          </a:p>
          <a:p>
            <a:r>
              <a:rPr lang="en-CA" sz="2800" dirty="0" smtClean="0"/>
              <a:t>What are the 8 languages?</a:t>
            </a:r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5123" name="Picture 3" descr="C:\Users\sgoepel\AppData\Local\Microsoft\Windows\Temporary Internet Files\Content.IE5\DRJCIDCR\MP9003877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19310"/>
            <a:ext cx="1736592" cy="2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goepel\AppData\Local\Microsoft\Windows\Temporary Internet Files\Content.IE5\DRJCIDCR\MC9003385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04614"/>
            <a:ext cx="1907901" cy="22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In the Global village there are almost 6000 languages, but more than half of the people speak 8 languages . . .</a:t>
            </a:r>
          </a:p>
          <a:p>
            <a:endParaRPr lang="en-CA" sz="2800" dirty="0"/>
          </a:p>
          <a:p>
            <a:r>
              <a:rPr lang="en-CA" sz="2800" dirty="0" smtClean="0"/>
              <a:t>21 speak a Chinese dialect (of these, 16 are the Mandarin Dialect)</a:t>
            </a:r>
          </a:p>
          <a:p>
            <a:r>
              <a:rPr lang="en-CA" sz="2800" dirty="0" smtClean="0"/>
              <a:t>9 speak English</a:t>
            </a:r>
          </a:p>
          <a:p>
            <a:r>
              <a:rPr lang="en-CA" sz="2800" dirty="0"/>
              <a:t>9</a:t>
            </a:r>
            <a:r>
              <a:rPr lang="en-CA" sz="2800" dirty="0" smtClean="0"/>
              <a:t> speak Hindi</a:t>
            </a:r>
          </a:p>
          <a:p>
            <a:r>
              <a:rPr lang="en-CA" sz="2800" dirty="0" smtClean="0"/>
              <a:t>7 Speak Spanish</a:t>
            </a:r>
          </a:p>
          <a:p>
            <a:r>
              <a:rPr lang="en-CA" sz="2800" dirty="0" smtClean="0"/>
              <a:t>4 speak Arabic</a:t>
            </a:r>
          </a:p>
          <a:p>
            <a:r>
              <a:rPr lang="en-CA" sz="2800" dirty="0" smtClean="0"/>
              <a:t>4 speak Bengali</a:t>
            </a:r>
          </a:p>
          <a:p>
            <a:r>
              <a:rPr lang="en-CA" sz="2800" dirty="0" smtClean="0"/>
              <a:t>3 speak Portuguese</a:t>
            </a:r>
          </a:p>
          <a:p>
            <a:r>
              <a:rPr lang="en-CA" sz="2800" dirty="0" smtClean="0"/>
              <a:t>3 speak Russian</a:t>
            </a:r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6146" name="Picture 2" descr="C:\Users\sgoepel\AppData\Local\Microsoft\Windows\Temporary Internet Files\Content.IE5\4XE6776C\MC9002991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63" y="3501008"/>
            <a:ext cx="2419020" cy="21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939</Words>
  <Application>Microsoft Office PowerPoint</Application>
  <PresentationFormat>On-screen Show (4:3)</PresentationFormat>
  <Paragraphs>150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If the World Were a Village of 100 People . . .</vt:lpstr>
      <vt:lpstr> 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3 themes of this unit are . . .  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the World Were a Village of 100 People . . .</dc:title>
  <dc:creator>sgoepel</dc:creator>
  <cp:lastModifiedBy>User</cp:lastModifiedBy>
  <cp:revision>21</cp:revision>
  <dcterms:created xsi:type="dcterms:W3CDTF">2012-05-20T04:32:58Z</dcterms:created>
  <dcterms:modified xsi:type="dcterms:W3CDTF">2014-05-26T02:44:30Z</dcterms:modified>
</cp:coreProperties>
</file>