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1" r:id="rId5"/>
    <p:sldId id="262" r:id="rId6"/>
    <p:sldId id="259" r:id="rId7"/>
    <p:sldId id="260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8359D9-1BDE-45D0-BE17-DA33D41604FC}" type="datetimeFigureOut">
              <a:rPr lang="en-US" smtClean="0"/>
              <a:pPr/>
              <a:t>2/22/2012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6427C6-AA95-4AD0-872B-311E0C9B60B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3894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427C6-AA95-4AD0-872B-311E0C9B60BC}" type="slidenum">
              <a:rPr lang="en-CA" smtClean="0"/>
              <a:pPr/>
              <a:t>1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0E02A0-C430-465E-9E3B-40FF9719C832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0E02A0-C430-465E-9E3B-40FF9719C832}" type="slidenum">
              <a:rPr lang="en-CA" smtClean="0"/>
              <a:pPr/>
              <a:t>3</a:t>
            </a:fld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427C6-AA95-4AD0-872B-311E0C9B60BC}" type="slidenum">
              <a:rPr lang="en-CA" smtClean="0"/>
              <a:pPr/>
              <a:t>4</a:t>
            </a:fld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427C6-AA95-4AD0-872B-311E0C9B60BC}" type="slidenum">
              <a:rPr lang="en-CA" smtClean="0"/>
              <a:pPr/>
              <a:t>5</a:t>
            </a:fld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0E02A0-C430-465E-9E3B-40FF9719C832}" type="slidenum">
              <a:rPr lang="en-CA" smtClean="0"/>
              <a:pPr/>
              <a:t>6</a:t>
            </a:fld>
            <a:endParaRPr lang="en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0E02A0-C430-465E-9E3B-40FF9719C832}" type="slidenum">
              <a:rPr lang="en-CA" smtClean="0"/>
              <a:pPr/>
              <a:t>7</a:t>
            </a:fld>
            <a:endParaRPr lang="en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427C6-AA95-4AD0-872B-311E0C9B60BC}" type="slidenum">
              <a:rPr lang="en-CA" smtClean="0"/>
              <a:pPr/>
              <a:t>8</a:t>
            </a:fld>
            <a:endParaRPr lang="en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0E02A0-C430-465E-9E3B-40FF9719C832}" type="slidenum">
              <a:rPr lang="en-CA" smtClean="0"/>
              <a:pPr/>
              <a:t>9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2097B-FC46-4C30-A077-64A444963393}" type="datetimeFigureOut">
              <a:rPr lang="en-US" smtClean="0"/>
              <a:pPr/>
              <a:t>2/22/2012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AE005-63BC-44C5-A39E-DA2F6DEB667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2097B-FC46-4C30-A077-64A444963393}" type="datetimeFigureOut">
              <a:rPr lang="en-US" smtClean="0"/>
              <a:pPr/>
              <a:t>2/22/2012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AE005-63BC-44C5-A39E-DA2F6DEB667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2097B-FC46-4C30-A077-64A444963393}" type="datetimeFigureOut">
              <a:rPr lang="en-US" smtClean="0"/>
              <a:pPr/>
              <a:t>2/22/2012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AE005-63BC-44C5-A39E-DA2F6DEB667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2097B-FC46-4C30-A077-64A444963393}" type="datetimeFigureOut">
              <a:rPr lang="en-US" smtClean="0"/>
              <a:pPr/>
              <a:t>2/22/2012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AE005-63BC-44C5-A39E-DA2F6DEB667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2097B-FC46-4C30-A077-64A444963393}" type="datetimeFigureOut">
              <a:rPr lang="en-US" smtClean="0"/>
              <a:pPr/>
              <a:t>2/22/2012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AE005-63BC-44C5-A39E-DA2F6DEB667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2097B-FC46-4C30-A077-64A444963393}" type="datetimeFigureOut">
              <a:rPr lang="en-US" smtClean="0"/>
              <a:pPr/>
              <a:t>2/22/2012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AE005-63BC-44C5-A39E-DA2F6DEB667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2097B-FC46-4C30-A077-64A444963393}" type="datetimeFigureOut">
              <a:rPr lang="en-US" smtClean="0"/>
              <a:pPr/>
              <a:t>2/22/2012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AE005-63BC-44C5-A39E-DA2F6DEB667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2097B-FC46-4C30-A077-64A444963393}" type="datetimeFigureOut">
              <a:rPr lang="en-US" smtClean="0"/>
              <a:pPr/>
              <a:t>2/22/2012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AE005-63BC-44C5-A39E-DA2F6DEB667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2097B-FC46-4C30-A077-64A444963393}" type="datetimeFigureOut">
              <a:rPr lang="en-US" smtClean="0"/>
              <a:pPr/>
              <a:t>2/22/2012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AE005-63BC-44C5-A39E-DA2F6DEB667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2097B-FC46-4C30-A077-64A444963393}" type="datetimeFigureOut">
              <a:rPr lang="en-US" smtClean="0"/>
              <a:pPr/>
              <a:t>2/22/2012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AE005-63BC-44C5-A39E-DA2F6DEB667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2097B-FC46-4C30-A077-64A444963393}" type="datetimeFigureOut">
              <a:rPr lang="en-US" smtClean="0"/>
              <a:pPr/>
              <a:t>2/22/2012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AE005-63BC-44C5-A39E-DA2F6DEB667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2097B-FC46-4C30-A077-64A444963393}" type="datetimeFigureOut">
              <a:rPr lang="en-US" smtClean="0"/>
              <a:pPr/>
              <a:t>2/22/2012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AE005-63BC-44C5-A39E-DA2F6DEB667A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98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5992"/>
            <a:ext cx="7772400" cy="2428892"/>
          </a:xfrm>
        </p:spPr>
        <p:txBody>
          <a:bodyPr>
            <a:normAutofit fontScale="90000"/>
          </a:bodyPr>
          <a:lstStyle/>
          <a:p>
            <a:r>
              <a:rPr lang="en-CA" sz="6000" b="1" dirty="0" smtClean="0">
                <a:latin typeface="Arial Black" pitchFamily="34" charset="0"/>
              </a:rPr>
              <a:t>Iroquois</a:t>
            </a:r>
            <a:r>
              <a:rPr lang="en-CA" b="1" dirty="0" smtClean="0">
                <a:latin typeface="Arial Black" pitchFamily="34" charset="0"/>
              </a:rPr>
              <a:t> </a:t>
            </a:r>
            <a:br>
              <a:rPr lang="en-CA" b="1" dirty="0" smtClean="0">
                <a:latin typeface="Arial Black" pitchFamily="34" charset="0"/>
              </a:rPr>
            </a:br>
            <a:r>
              <a:rPr lang="en-CA" b="1" dirty="0" smtClean="0">
                <a:latin typeface="Arial Black" pitchFamily="34" charset="0"/>
              </a:rPr>
              <a:t>&amp; the </a:t>
            </a:r>
            <a:br>
              <a:rPr lang="en-CA" b="1" dirty="0" smtClean="0">
                <a:latin typeface="Arial Black" pitchFamily="34" charset="0"/>
              </a:rPr>
            </a:br>
            <a:r>
              <a:rPr lang="en-CA" b="1" dirty="0" smtClean="0">
                <a:latin typeface="Arial Black" pitchFamily="34" charset="0"/>
              </a:rPr>
              <a:t>Great Lake/ St. Lawrence Region</a:t>
            </a:r>
            <a:endParaRPr lang="en-CA" b="1" dirty="0"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 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65000"/>
            <a:lum/>
          </a:blip>
          <a:srcRect/>
          <a:stretch>
            <a:fillRect l="-46000" r="-4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57422" y="571480"/>
            <a:ext cx="6329378" cy="5929354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CA" sz="3800" u="sng" dirty="0" smtClean="0">
                <a:latin typeface="Arial Black" pitchFamily="34" charset="0"/>
                <a:cs typeface="Aharoni" pitchFamily="2" charset="-79"/>
              </a:rPr>
              <a:t>St. Lawrence Lowlands and the Iroquois </a:t>
            </a:r>
            <a:r>
              <a:rPr lang="en-CA" sz="3800" u="sng" dirty="0" smtClean="0">
                <a:latin typeface="Arial Black" pitchFamily="34" charset="0"/>
                <a:cs typeface="Aharoni" pitchFamily="2" charset="-79"/>
              </a:rPr>
              <a:t>Notes</a:t>
            </a:r>
          </a:p>
          <a:p>
            <a:pPr>
              <a:buNone/>
            </a:pPr>
            <a:endParaRPr lang="en-CA" sz="2600" u="sng" dirty="0" smtClean="0">
              <a:latin typeface="Arial Black" pitchFamily="34" charset="0"/>
              <a:cs typeface="Aharoni" pitchFamily="2" charset="-79"/>
            </a:endParaRPr>
          </a:p>
          <a:p>
            <a:r>
              <a:rPr lang="en-CA" sz="2600" b="1" u="sng" dirty="0">
                <a:latin typeface="Arial Black" pitchFamily="34" charset="0"/>
                <a:cs typeface="Aharoni" pitchFamily="2" charset="-79"/>
              </a:rPr>
              <a:t>St. </a:t>
            </a:r>
            <a:r>
              <a:rPr lang="en-CA" sz="2600" b="1" u="sng" dirty="0" smtClean="0">
                <a:latin typeface="Arial Black" pitchFamily="34" charset="0"/>
                <a:cs typeface="Aharoni" pitchFamily="2" charset="-79"/>
              </a:rPr>
              <a:t>Lawrence lowland/ </a:t>
            </a:r>
            <a:r>
              <a:rPr lang="en-CA" sz="2600" b="1" u="sng" dirty="0">
                <a:latin typeface="Arial Black" pitchFamily="34" charset="0"/>
                <a:cs typeface="Aharoni" pitchFamily="2" charset="-79"/>
              </a:rPr>
              <a:t>Great </a:t>
            </a:r>
            <a:r>
              <a:rPr lang="en-CA" sz="2600" b="1" u="sng" dirty="0" smtClean="0">
                <a:latin typeface="Arial Black" pitchFamily="34" charset="0"/>
                <a:cs typeface="Aharoni" pitchFamily="2" charset="-79"/>
              </a:rPr>
              <a:t>Lakes </a:t>
            </a:r>
            <a:r>
              <a:rPr lang="en-CA" sz="2600" b="1" dirty="0" smtClean="0">
                <a:latin typeface="Arial Black" pitchFamily="34" charset="0"/>
                <a:cs typeface="Aharoni" pitchFamily="2" charset="-79"/>
              </a:rPr>
              <a:t>region</a:t>
            </a:r>
            <a:endParaRPr lang="en-CA" sz="2600" b="1" dirty="0" smtClean="0">
              <a:latin typeface="Arial Black" pitchFamily="34" charset="0"/>
              <a:cs typeface="Aharoni" pitchFamily="2" charset="-79"/>
            </a:endParaRPr>
          </a:p>
          <a:p>
            <a:pPr>
              <a:buNone/>
            </a:pPr>
            <a:endParaRPr lang="en-CA" sz="2600" b="1" dirty="0" smtClean="0">
              <a:latin typeface="Arial Black" pitchFamily="34" charset="0"/>
              <a:cs typeface="Aharoni" pitchFamily="2" charset="-79"/>
            </a:endParaRPr>
          </a:p>
          <a:p>
            <a:pPr>
              <a:buNone/>
            </a:pPr>
            <a:endParaRPr lang="en-CA" sz="2600" b="1" dirty="0" smtClean="0">
              <a:latin typeface="Arial Black" pitchFamily="34" charset="0"/>
              <a:cs typeface="Aharoni" pitchFamily="2" charset="-79"/>
            </a:endParaRPr>
          </a:p>
          <a:p>
            <a:r>
              <a:rPr lang="en-CA" sz="2600" b="1" dirty="0" smtClean="0">
                <a:latin typeface="Arial Black" pitchFamily="34" charset="0"/>
                <a:cs typeface="Aharoni" pitchFamily="2" charset="-79"/>
              </a:rPr>
              <a:t>Rolling </a:t>
            </a:r>
            <a:r>
              <a:rPr lang="en-CA" sz="2600" b="1" u="sng" dirty="0" smtClean="0">
                <a:latin typeface="Arial Black" pitchFamily="34" charset="0"/>
                <a:cs typeface="Aharoni" pitchFamily="2" charset="-79"/>
              </a:rPr>
              <a:t>hills</a:t>
            </a:r>
            <a:r>
              <a:rPr lang="en-CA" sz="2600" b="1" dirty="0" smtClean="0">
                <a:latin typeface="Arial Black" pitchFamily="34" charset="0"/>
                <a:cs typeface="Aharoni" pitchFamily="2" charset="-79"/>
              </a:rPr>
              <a:t>, deep river </a:t>
            </a:r>
            <a:r>
              <a:rPr lang="en-CA" sz="2600" b="1" u="sng" dirty="0" smtClean="0">
                <a:latin typeface="Arial Black" pitchFamily="34" charset="0"/>
                <a:cs typeface="Aharoni" pitchFamily="2" charset="-79"/>
              </a:rPr>
              <a:t>valleys</a:t>
            </a:r>
            <a:r>
              <a:rPr lang="en-CA" sz="2600" b="1" dirty="0" smtClean="0">
                <a:latin typeface="Arial Black" pitchFamily="34" charset="0"/>
                <a:cs typeface="Aharoni" pitchFamily="2" charset="-79"/>
              </a:rPr>
              <a:t>, flat </a:t>
            </a:r>
            <a:r>
              <a:rPr lang="en-CA" sz="2600" b="1" u="sng" dirty="0" smtClean="0">
                <a:latin typeface="Arial Black" pitchFamily="34" charset="0"/>
                <a:cs typeface="Aharoni" pitchFamily="2" charset="-79"/>
              </a:rPr>
              <a:t>plains</a:t>
            </a:r>
          </a:p>
          <a:p>
            <a:pPr>
              <a:buNone/>
            </a:pPr>
            <a:endParaRPr lang="en-CA" sz="2600" b="1" dirty="0" smtClean="0">
              <a:latin typeface="Arial Black" pitchFamily="34" charset="0"/>
              <a:cs typeface="Aharoni" pitchFamily="2" charset="-79"/>
            </a:endParaRPr>
          </a:p>
          <a:p>
            <a:pPr>
              <a:buNone/>
            </a:pPr>
            <a:endParaRPr lang="en-CA" sz="2600" b="1" dirty="0" smtClean="0">
              <a:latin typeface="Arial Black" pitchFamily="34" charset="0"/>
              <a:cs typeface="Aharoni" pitchFamily="2" charset="-79"/>
            </a:endParaRPr>
          </a:p>
          <a:p>
            <a:pPr>
              <a:buNone/>
            </a:pPr>
            <a:endParaRPr lang="en-CA" sz="2600" b="1" dirty="0" smtClean="0">
              <a:latin typeface="Arial Black" pitchFamily="34" charset="0"/>
              <a:cs typeface="Aharoni" pitchFamily="2" charset="-79"/>
            </a:endParaRPr>
          </a:p>
          <a:p>
            <a:r>
              <a:rPr lang="en-CA" sz="2600" b="1" u="sng" dirty="0" smtClean="0">
                <a:latin typeface="Arial Black" pitchFamily="34" charset="0"/>
                <a:cs typeface="Aharoni" pitchFamily="2" charset="-79"/>
              </a:rPr>
              <a:t>Humid</a:t>
            </a:r>
            <a:r>
              <a:rPr lang="en-CA" sz="2600" b="1" dirty="0" smtClean="0">
                <a:latin typeface="Arial Black" pitchFamily="34" charset="0"/>
                <a:cs typeface="Aharoni" pitchFamily="2" charset="-79"/>
              </a:rPr>
              <a:t>, </a:t>
            </a:r>
            <a:r>
              <a:rPr lang="en-CA" sz="2600" b="1" u="sng" dirty="0" smtClean="0">
                <a:latin typeface="Arial Black" pitchFamily="34" charset="0"/>
                <a:cs typeface="Aharoni" pitchFamily="2" charset="-79"/>
              </a:rPr>
              <a:t>continental climate</a:t>
            </a:r>
            <a:r>
              <a:rPr lang="en-CA" sz="2600" b="1" dirty="0" smtClean="0">
                <a:latin typeface="Arial Black" pitchFamily="34" charset="0"/>
                <a:cs typeface="Aharoni" pitchFamily="2" charset="-79"/>
              </a:rPr>
              <a:t>,</a:t>
            </a:r>
          </a:p>
          <a:p>
            <a:r>
              <a:rPr lang="en-CA" sz="2600" b="1" dirty="0" smtClean="0">
                <a:latin typeface="Arial Black" pitchFamily="34" charset="0"/>
                <a:cs typeface="Aharoni" pitchFamily="2" charset="-79"/>
              </a:rPr>
              <a:t>Continental climate = large temp. Range (high and low), low precipitation</a:t>
            </a:r>
          </a:p>
          <a:p>
            <a:pPr>
              <a:buNone/>
            </a:pPr>
            <a:endParaRPr lang="en-CA" sz="2600" b="1" dirty="0" smtClean="0">
              <a:latin typeface="Arial Black" pitchFamily="34" charset="0"/>
              <a:cs typeface="Aharoni" pitchFamily="2" charset="-79"/>
            </a:endParaRPr>
          </a:p>
          <a:p>
            <a:r>
              <a:rPr lang="en-CA" sz="2600" b="1" dirty="0" smtClean="0">
                <a:latin typeface="Arial Black" pitchFamily="34" charset="0"/>
                <a:cs typeface="Aharoni" pitchFamily="2" charset="-79"/>
              </a:rPr>
              <a:t>Very </a:t>
            </a:r>
            <a:r>
              <a:rPr lang="en-CA" sz="2600" b="1" u="sng" dirty="0" smtClean="0">
                <a:latin typeface="Arial Black" pitchFamily="34" charset="0"/>
                <a:cs typeface="Aharoni" pitchFamily="2" charset="-79"/>
              </a:rPr>
              <a:t>fertile soil</a:t>
            </a:r>
          </a:p>
          <a:p>
            <a:r>
              <a:rPr lang="en-CA" sz="2600" b="1" dirty="0" smtClean="0">
                <a:latin typeface="Arial Black" pitchFamily="34" charset="0"/>
                <a:cs typeface="Aharoni" pitchFamily="2" charset="-79"/>
              </a:rPr>
              <a:t>Many deciduous and coniferous </a:t>
            </a:r>
            <a:r>
              <a:rPr lang="en-CA" sz="2600" b="1" u="sng" dirty="0" smtClean="0">
                <a:latin typeface="Arial Black" pitchFamily="34" charset="0"/>
                <a:cs typeface="Aharoni" pitchFamily="2" charset="-79"/>
              </a:rPr>
              <a:t>trees </a:t>
            </a:r>
            <a:r>
              <a:rPr lang="en-CA" sz="2600" b="1" dirty="0" smtClean="0">
                <a:latin typeface="Arial Black" pitchFamily="34" charset="0"/>
                <a:cs typeface="Aharoni" pitchFamily="2" charset="-79"/>
              </a:rPr>
              <a:t>(ex. Maple, beech, oak, ash, spruce, fir, pine, etc.)</a:t>
            </a:r>
          </a:p>
          <a:p>
            <a:endParaRPr lang="en-CA" sz="2600" dirty="0" smtClean="0">
              <a:latin typeface="Arial Black" pitchFamily="34" charset="0"/>
              <a:cs typeface="Aharoni" pitchFamily="2" charset="-79"/>
            </a:endParaRPr>
          </a:p>
          <a:p>
            <a:endParaRPr lang="en-CA" sz="2600" dirty="0" smtClean="0">
              <a:latin typeface="Arial Black" pitchFamily="34" charset="0"/>
              <a:cs typeface="Aharoni" pitchFamily="2" charset="-79"/>
            </a:endParaRPr>
          </a:p>
          <a:p>
            <a:endParaRPr lang="en-CA" sz="2600" dirty="0" smtClean="0"/>
          </a:p>
          <a:p>
            <a:endParaRPr lang="en-CA" sz="2600" dirty="0" smtClean="0"/>
          </a:p>
          <a:p>
            <a:endParaRPr lang="en-CA" sz="2600" dirty="0" smtClean="0"/>
          </a:p>
          <a:p>
            <a:endParaRPr lang="en-CA" sz="2600" dirty="0" smtClean="0"/>
          </a:p>
          <a:p>
            <a:endParaRPr lang="en-CA" sz="2600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57201" y="571480"/>
            <a:ext cx="1828784" cy="5929354"/>
          </a:xfrm>
        </p:spPr>
        <p:txBody>
          <a:bodyPr>
            <a:noAutofit/>
          </a:bodyPr>
          <a:lstStyle/>
          <a:p>
            <a:endParaRPr lang="en-CA" sz="1800" dirty="0" smtClean="0"/>
          </a:p>
          <a:p>
            <a:endParaRPr lang="en-CA" sz="800" dirty="0">
              <a:latin typeface="Arial Black" pitchFamily="34" charset="0"/>
            </a:endParaRPr>
          </a:p>
          <a:p>
            <a:endParaRPr lang="en-CA" sz="1800" dirty="0" smtClean="0">
              <a:latin typeface="Arial Black" pitchFamily="34" charset="0"/>
            </a:endParaRPr>
          </a:p>
          <a:p>
            <a:r>
              <a:rPr lang="en-CA" sz="1800" dirty="0" smtClean="0">
                <a:latin typeface="Arial Black" pitchFamily="34" charset="0"/>
              </a:rPr>
              <a:t>Where </a:t>
            </a:r>
            <a:r>
              <a:rPr lang="en-CA" sz="1800" dirty="0" smtClean="0">
                <a:latin typeface="Arial Black" pitchFamily="34" charset="0"/>
              </a:rPr>
              <a:t>did the Iroquois live?</a:t>
            </a:r>
          </a:p>
          <a:p>
            <a:endParaRPr lang="en-CA" sz="1800" dirty="0" smtClean="0">
              <a:latin typeface="Arial Black" pitchFamily="34" charset="0"/>
            </a:endParaRPr>
          </a:p>
          <a:p>
            <a:r>
              <a:rPr lang="en-CA" sz="1800" dirty="0" smtClean="0">
                <a:latin typeface="Arial Black" pitchFamily="34" charset="0"/>
              </a:rPr>
              <a:t>What is the topography of this region?</a:t>
            </a:r>
          </a:p>
          <a:p>
            <a:endParaRPr lang="en-CA" sz="1800" dirty="0" smtClean="0">
              <a:latin typeface="Arial Black" pitchFamily="34" charset="0"/>
            </a:endParaRPr>
          </a:p>
          <a:p>
            <a:r>
              <a:rPr lang="en-CA" sz="1800" dirty="0" smtClean="0">
                <a:latin typeface="Arial Black" pitchFamily="34" charset="0"/>
              </a:rPr>
              <a:t>What is the climate?</a:t>
            </a:r>
          </a:p>
          <a:p>
            <a:endParaRPr lang="en-CA" sz="1800" dirty="0" smtClean="0">
              <a:latin typeface="Arial Black" pitchFamily="34" charset="0"/>
            </a:endParaRPr>
          </a:p>
          <a:p>
            <a:endParaRPr lang="en-CA" sz="1800" dirty="0" smtClean="0">
              <a:latin typeface="Arial Black" pitchFamily="34" charset="0"/>
            </a:endParaRPr>
          </a:p>
          <a:p>
            <a:r>
              <a:rPr lang="en-CA" sz="1800" dirty="0" smtClean="0">
                <a:latin typeface="Arial Black" pitchFamily="34" charset="0"/>
              </a:rPr>
              <a:t>What is the vegetation?</a:t>
            </a: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535817" y="3393281"/>
            <a:ext cx="564360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60000"/>
            <a:lum/>
          </a:blip>
          <a:srcRect/>
          <a:stretch>
            <a:fillRect l="-35000" r="-3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57422" y="571480"/>
            <a:ext cx="6329378" cy="5929354"/>
          </a:xfrm>
        </p:spPr>
        <p:txBody>
          <a:bodyPr>
            <a:normAutofit fontScale="77500" lnSpcReduction="20000"/>
          </a:bodyPr>
          <a:lstStyle/>
          <a:p>
            <a:r>
              <a:rPr lang="en-CA" sz="2800" b="1" dirty="0" smtClean="0">
                <a:latin typeface="Arial Black" pitchFamily="34" charset="0"/>
                <a:cs typeface="Aharoni" pitchFamily="2" charset="-79"/>
              </a:rPr>
              <a:t>Iroquois live in </a:t>
            </a:r>
            <a:r>
              <a:rPr lang="en-CA" sz="2800" b="1" u="sng" dirty="0" smtClean="0">
                <a:latin typeface="Arial Black" pitchFamily="34" charset="0"/>
                <a:cs typeface="Aharoni" pitchFamily="2" charset="-79"/>
              </a:rPr>
              <a:t>Large towns </a:t>
            </a:r>
            <a:r>
              <a:rPr lang="en-CA" sz="2800" b="1" dirty="0" smtClean="0">
                <a:latin typeface="Arial Black" pitchFamily="34" charset="0"/>
                <a:cs typeface="Aharoni" pitchFamily="2" charset="-79"/>
              </a:rPr>
              <a:t>with log </a:t>
            </a:r>
            <a:r>
              <a:rPr lang="en-CA" sz="2800" b="1" u="sng" dirty="0" smtClean="0">
                <a:latin typeface="Arial Black" pitchFamily="34" charset="0"/>
                <a:cs typeface="Aharoni" pitchFamily="2" charset="-79"/>
              </a:rPr>
              <a:t>palisades</a:t>
            </a:r>
          </a:p>
          <a:p>
            <a:r>
              <a:rPr lang="en-CA" sz="2800" b="1" dirty="0" smtClean="0">
                <a:latin typeface="Arial Black" pitchFamily="34" charset="0"/>
                <a:cs typeface="Aharoni" pitchFamily="2" charset="-79"/>
              </a:rPr>
              <a:t>Palisade = defensive fence</a:t>
            </a:r>
          </a:p>
          <a:p>
            <a:pPr>
              <a:buNone/>
            </a:pPr>
            <a:endParaRPr lang="en-CA" sz="2800" b="1" dirty="0" smtClean="0">
              <a:latin typeface="Arial Black" pitchFamily="34" charset="0"/>
              <a:cs typeface="Aharoni" pitchFamily="2" charset="-79"/>
            </a:endParaRPr>
          </a:p>
          <a:p>
            <a:pPr>
              <a:buNone/>
            </a:pPr>
            <a:endParaRPr lang="en-CA" sz="2800" b="1" dirty="0" smtClean="0">
              <a:latin typeface="Arial Black" pitchFamily="34" charset="0"/>
              <a:cs typeface="Aharoni" pitchFamily="2" charset="-79"/>
            </a:endParaRPr>
          </a:p>
          <a:p>
            <a:r>
              <a:rPr lang="en-CA" sz="2800" b="1" dirty="0" smtClean="0">
                <a:latin typeface="Arial Black" pitchFamily="34" charset="0"/>
                <a:cs typeface="Aharoni" pitchFamily="2" charset="-79"/>
              </a:rPr>
              <a:t>Have </a:t>
            </a:r>
            <a:r>
              <a:rPr lang="en-CA" sz="2800" b="1" u="sng" dirty="0" smtClean="0">
                <a:latin typeface="Arial Black" pitchFamily="34" charset="0"/>
                <a:cs typeface="Aharoni" pitchFamily="2" charset="-79"/>
              </a:rPr>
              <a:t>Agriculture:  </a:t>
            </a:r>
            <a:r>
              <a:rPr lang="en-CA" sz="2800" b="1" dirty="0" smtClean="0">
                <a:latin typeface="Arial Black" pitchFamily="34" charset="0"/>
                <a:cs typeface="Aharoni" pitchFamily="2" charset="-79"/>
              </a:rPr>
              <a:t>Fields of maize, beans, squash, sunflowers</a:t>
            </a:r>
          </a:p>
          <a:p>
            <a:r>
              <a:rPr lang="en-CA" sz="2800" b="1" dirty="0" smtClean="0">
                <a:latin typeface="Arial Black" pitchFamily="34" charset="0"/>
                <a:cs typeface="Aharoni" pitchFamily="2" charset="-79"/>
              </a:rPr>
              <a:t>Grow tobacco to trade</a:t>
            </a:r>
          </a:p>
          <a:p>
            <a:endParaRPr lang="en-CA" sz="2800" b="1" dirty="0" smtClean="0">
              <a:latin typeface="Arial Black" pitchFamily="34" charset="0"/>
              <a:cs typeface="Aharoni" pitchFamily="2" charset="-79"/>
            </a:endParaRPr>
          </a:p>
          <a:p>
            <a:r>
              <a:rPr lang="en-CA" sz="2800" b="1" dirty="0" smtClean="0">
                <a:latin typeface="Arial Black" pitchFamily="34" charset="0"/>
                <a:cs typeface="Aharoni" pitchFamily="2" charset="-79"/>
              </a:rPr>
              <a:t>Farming allows villages to grow rapidly  &amp; stay in one place</a:t>
            </a:r>
          </a:p>
          <a:p>
            <a:pPr>
              <a:buNone/>
            </a:pPr>
            <a:endParaRPr lang="en-CA" sz="2800" b="1" dirty="0" smtClean="0">
              <a:latin typeface="Arial Black" pitchFamily="34" charset="0"/>
              <a:cs typeface="Aharoni" pitchFamily="2" charset="-79"/>
            </a:endParaRPr>
          </a:p>
          <a:p>
            <a:r>
              <a:rPr lang="en-CA" sz="2800" b="1" dirty="0" smtClean="0">
                <a:latin typeface="Arial Black" pitchFamily="34" charset="0"/>
                <a:cs typeface="Aharoni" pitchFamily="2" charset="-79"/>
              </a:rPr>
              <a:t>Rows of </a:t>
            </a:r>
            <a:r>
              <a:rPr lang="en-CA" sz="2800" b="1" u="sng" dirty="0" smtClean="0">
                <a:latin typeface="Arial Black" pitchFamily="34" charset="0"/>
                <a:cs typeface="Aharoni" pitchFamily="2" charset="-79"/>
              </a:rPr>
              <a:t>longhouses</a:t>
            </a:r>
            <a:r>
              <a:rPr lang="en-CA" sz="2800" b="1" dirty="0" smtClean="0">
                <a:latin typeface="Arial Black" pitchFamily="34" charset="0"/>
                <a:cs typeface="Aharoni" pitchFamily="2" charset="-79"/>
              </a:rPr>
              <a:t> – all extended family in one</a:t>
            </a:r>
          </a:p>
          <a:p>
            <a:r>
              <a:rPr lang="en-CA" sz="2800" b="1" dirty="0" smtClean="0">
                <a:latin typeface="Arial Black" pitchFamily="34" charset="0"/>
                <a:cs typeface="Aharoni" pitchFamily="2" charset="-79"/>
              </a:rPr>
              <a:t>Long house divided into </a:t>
            </a:r>
            <a:r>
              <a:rPr lang="en-CA" sz="2800" b="1" u="sng" dirty="0" smtClean="0">
                <a:latin typeface="Arial Black" pitchFamily="34" charset="0"/>
                <a:cs typeface="Aharoni" pitchFamily="2" charset="-79"/>
              </a:rPr>
              <a:t>hearths</a:t>
            </a:r>
            <a:r>
              <a:rPr lang="en-CA" sz="2800" b="1" dirty="0" smtClean="0">
                <a:latin typeface="Arial Black" pitchFamily="34" charset="0"/>
                <a:cs typeface="Aharoni" pitchFamily="2" charset="-79"/>
              </a:rPr>
              <a:t> for each family</a:t>
            </a:r>
          </a:p>
          <a:p>
            <a:endParaRPr lang="en-CA" sz="2800" b="1" dirty="0" smtClean="0">
              <a:latin typeface="Arial Black" pitchFamily="34" charset="0"/>
              <a:cs typeface="Aharoni" pitchFamily="2" charset="-79"/>
            </a:endParaRPr>
          </a:p>
          <a:p>
            <a:r>
              <a:rPr lang="en-CA" sz="2800" b="1" dirty="0" smtClean="0">
                <a:latin typeface="Arial Black" pitchFamily="34" charset="0"/>
                <a:cs typeface="Aharoni" pitchFamily="2" charset="-79"/>
              </a:rPr>
              <a:t>Hearth = family fire (private area)</a:t>
            </a:r>
          </a:p>
          <a:p>
            <a:pPr>
              <a:buNone/>
            </a:pPr>
            <a:endParaRPr lang="en-CA" sz="2600" dirty="0" smtClean="0">
              <a:latin typeface="Arial Black" pitchFamily="34" charset="0"/>
              <a:cs typeface="Aharoni" pitchFamily="2" charset="-79"/>
            </a:endParaRPr>
          </a:p>
          <a:p>
            <a:endParaRPr lang="en-CA" sz="2600" dirty="0" smtClean="0">
              <a:latin typeface="Arial Black" pitchFamily="34" charset="0"/>
              <a:cs typeface="Aharoni" pitchFamily="2" charset="-79"/>
            </a:endParaRPr>
          </a:p>
          <a:p>
            <a:endParaRPr lang="en-CA" sz="2600" dirty="0" smtClean="0"/>
          </a:p>
          <a:p>
            <a:endParaRPr lang="en-CA" sz="2600" dirty="0" smtClean="0"/>
          </a:p>
          <a:p>
            <a:endParaRPr lang="en-CA" sz="2600" dirty="0" smtClean="0"/>
          </a:p>
          <a:p>
            <a:endParaRPr lang="en-CA" sz="2600" dirty="0" smtClean="0"/>
          </a:p>
          <a:p>
            <a:endParaRPr lang="en-CA" sz="2600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57201" y="285728"/>
            <a:ext cx="1828784" cy="6215106"/>
          </a:xfrm>
        </p:spPr>
        <p:txBody>
          <a:bodyPr>
            <a:noAutofit/>
          </a:bodyPr>
          <a:lstStyle/>
          <a:p>
            <a:r>
              <a:rPr lang="en-CA" sz="1800" dirty="0" smtClean="0">
                <a:latin typeface="Arial Black" pitchFamily="34" charset="0"/>
              </a:rPr>
              <a:t>What did Iroquois society look like? What is a palisade?</a:t>
            </a:r>
          </a:p>
          <a:p>
            <a:endParaRPr lang="en-CA" sz="1800" dirty="0" smtClean="0">
              <a:latin typeface="Arial Black" pitchFamily="34" charset="0"/>
            </a:endParaRPr>
          </a:p>
          <a:p>
            <a:r>
              <a:rPr lang="en-CA" sz="1800" dirty="0" smtClean="0">
                <a:latin typeface="Arial Black" pitchFamily="34" charset="0"/>
              </a:rPr>
              <a:t>What crops do they grow?</a:t>
            </a:r>
          </a:p>
          <a:p>
            <a:endParaRPr lang="en-CA" sz="1800" dirty="0" smtClean="0">
              <a:latin typeface="Arial Black" pitchFamily="34" charset="0"/>
            </a:endParaRPr>
          </a:p>
          <a:p>
            <a:r>
              <a:rPr lang="en-CA" sz="1800" dirty="0" smtClean="0">
                <a:latin typeface="Arial Black" pitchFamily="34" charset="0"/>
              </a:rPr>
              <a:t>What is the impact of farming?</a:t>
            </a:r>
          </a:p>
          <a:p>
            <a:endParaRPr lang="en-CA" sz="1800" dirty="0" smtClean="0">
              <a:latin typeface="Arial Black" pitchFamily="34" charset="0"/>
            </a:endParaRPr>
          </a:p>
          <a:p>
            <a:r>
              <a:rPr lang="en-CA" sz="1800" dirty="0" smtClean="0">
                <a:latin typeface="Arial Black" pitchFamily="34" charset="0"/>
              </a:rPr>
              <a:t>What housing do they have?</a:t>
            </a:r>
          </a:p>
          <a:p>
            <a:endParaRPr lang="en-CA" sz="1800" dirty="0" smtClean="0">
              <a:latin typeface="Arial Black" pitchFamily="34" charset="0"/>
            </a:endParaRPr>
          </a:p>
          <a:p>
            <a:endParaRPr lang="en-CA" sz="800" dirty="0" smtClean="0">
              <a:latin typeface="Arial Black" pitchFamily="34" charset="0"/>
            </a:endParaRPr>
          </a:p>
          <a:p>
            <a:r>
              <a:rPr lang="en-CA" sz="1800" dirty="0" smtClean="0">
                <a:latin typeface="Arial Black" pitchFamily="34" charset="0"/>
              </a:rPr>
              <a:t>What is a hearth?</a:t>
            </a:r>
          </a:p>
          <a:p>
            <a:endParaRPr lang="en-CA" sz="1800" dirty="0" smtClean="0">
              <a:latin typeface="Arial Black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535817" y="3393281"/>
            <a:ext cx="564360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u="sng" dirty="0" smtClean="0"/>
              <a:t>Iroquois Village</a:t>
            </a:r>
            <a:endParaRPr lang="en-CA" b="1" u="sng" dirty="0"/>
          </a:p>
        </p:txBody>
      </p:sp>
      <p:pic>
        <p:nvPicPr>
          <p:cNvPr id="4" name="Content Placeholder 3" descr="iroquois1720svillage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857356" y="1428736"/>
            <a:ext cx="5622292" cy="435727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u="sng" dirty="0" smtClean="0"/>
              <a:t>Iroquois Longhouse</a:t>
            </a:r>
            <a:endParaRPr lang="en-CA" b="1" u="sng" dirty="0"/>
          </a:p>
        </p:txBody>
      </p:sp>
      <p:pic>
        <p:nvPicPr>
          <p:cNvPr id="4" name="Content Placeholder 3" descr="iroquois1720svillage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785918" y="1643050"/>
            <a:ext cx="5774597" cy="384280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0000"/>
            <a:lum/>
          </a:blip>
          <a:srcRect/>
          <a:stretch>
            <a:fillRect l="-50000" r="-5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57422" y="571480"/>
            <a:ext cx="6329378" cy="5929354"/>
          </a:xfrm>
        </p:spPr>
        <p:txBody>
          <a:bodyPr>
            <a:normAutofit fontScale="92500" lnSpcReduction="10000"/>
          </a:bodyPr>
          <a:lstStyle/>
          <a:p>
            <a:r>
              <a:rPr lang="en-CA" sz="2600" dirty="0" smtClean="0">
                <a:latin typeface="Arial Black" pitchFamily="34" charset="0"/>
                <a:cs typeface="Aharoni" pitchFamily="2" charset="-79"/>
              </a:rPr>
              <a:t>Women own crops, fields, and tended/ harvested</a:t>
            </a:r>
          </a:p>
          <a:p>
            <a:r>
              <a:rPr lang="en-CA" sz="2600" u="sng" dirty="0" smtClean="0">
                <a:latin typeface="Arial Black" pitchFamily="34" charset="0"/>
                <a:cs typeface="Aharoni" pitchFamily="2" charset="-79"/>
              </a:rPr>
              <a:t>Matrilocal</a:t>
            </a:r>
            <a:r>
              <a:rPr lang="en-CA" sz="2600" dirty="0" smtClean="0">
                <a:latin typeface="Arial Black" pitchFamily="34" charset="0"/>
                <a:cs typeface="Aharoni" pitchFamily="2" charset="-79"/>
              </a:rPr>
              <a:t> = Married couples live with brides family</a:t>
            </a:r>
          </a:p>
          <a:p>
            <a:r>
              <a:rPr lang="en-CA" sz="2600" u="sng" dirty="0" smtClean="0">
                <a:latin typeface="Arial Black" pitchFamily="34" charset="0"/>
                <a:cs typeface="Aharoni" pitchFamily="2" charset="-79"/>
              </a:rPr>
              <a:t>Matrilineal </a:t>
            </a:r>
            <a:r>
              <a:rPr lang="en-CA" sz="2600" dirty="0" smtClean="0">
                <a:latin typeface="Arial Black" pitchFamily="34" charset="0"/>
                <a:cs typeface="Aharoni" pitchFamily="2" charset="-79"/>
              </a:rPr>
              <a:t>= descent from generation to generation recorded through women</a:t>
            </a:r>
          </a:p>
          <a:p>
            <a:endParaRPr lang="en-CA" sz="2600" dirty="0" smtClean="0">
              <a:latin typeface="Arial Black" pitchFamily="34" charset="0"/>
              <a:cs typeface="Aharoni" pitchFamily="2" charset="-79"/>
            </a:endParaRPr>
          </a:p>
          <a:p>
            <a:r>
              <a:rPr lang="en-CA" sz="2600" dirty="0" smtClean="0">
                <a:latin typeface="Arial Black" pitchFamily="34" charset="0"/>
                <a:cs typeface="Aharoni" pitchFamily="2" charset="-79"/>
              </a:rPr>
              <a:t>Local </a:t>
            </a:r>
            <a:r>
              <a:rPr lang="en-CA" sz="2600" dirty="0" err="1" smtClean="0">
                <a:latin typeface="Arial Black" pitchFamily="34" charset="0"/>
                <a:cs typeface="Aharoni" pitchFamily="2" charset="-79"/>
              </a:rPr>
              <a:t>gov</a:t>
            </a:r>
            <a:r>
              <a:rPr lang="en-CA" sz="2600" dirty="0" smtClean="0">
                <a:latin typeface="Arial Black" pitchFamily="34" charset="0"/>
                <a:cs typeface="Aharoni" pitchFamily="2" charset="-79"/>
              </a:rPr>
              <a:t>. = 2 chiefs from each extended family (civil and military chief)</a:t>
            </a:r>
          </a:p>
          <a:p>
            <a:pPr lvl="1"/>
            <a:r>
              <a:rPr lang="en-CA" sz="2200" u="sng" dirty="0" smtClean="0">
                <a:latin typeface="Arial Black" pitchFamily="34" charset="0"/>
                <a:cs typeface="Aharoni" pitchFamily="2" charset="-79"/>
              </a:rPr>
              <a:t>Civil chief</a:t>
            </a:r>
            <a:r>
              <a:rPr lang="en-CA" sz="2200" dirty="0" smtClean="0">
                <a:latin typeface="Arial Black" pitchFamily="34" charset="0"/>
                <a:cs typeface="Aharoni" pitchFamily="2" charset="-79"/>
              </a:rPr>
              <a:t>:  clan activities</a:t>
            </a:r>
          </a:p>
          <a:p>
            <a:pPr lvl="1"/>
            <a:r>
              <a:rPr lang="en-CA" sz="2200" u="sng" dirty="0" smtClean="0">
                <a:latin typeface="Arial Black" pitchFamily="34" charset="0"/>
                <a:cs typeface="Aharoni" pitchFamily="2" charset="-79"/>
              </a:rPr>
              <a:t>Military chief</a:t>
            </a:r>
            <a:r>
              <a:rPr lang="en-CA" sz="2200" dirty="0" smtClean="0">
                <a:latin typeface="Arial Black" pitchFamily="34" charset="0"/>
                <a:cs typeface="Aharoni" pitchFamily="2" charset="-79"/>
              </a:rPr>
              <a:t>:  defence</a:t>
            </a:r>
          </a:p>
          <a:p>
            <a:pPr lvl="1">
              <a:buNone/>
            </a:pPr>
            <a:endParaRPr lang="en-CA" sz="2200" dirty="0" smtClean="0">
              <a:latin typeface="Arial Black" pitchFamily="34" charset="0"/>
              <a:cs typeface="Aharoni" pitchFamily="2" charset="-79"/>
            </a:endParaRPr>
          </a:p>
          <a:p>
            <a:r>
              <a:rPr lang="en-CA" sz="2600" dirty="0" smtClean="0">
                <a:latin typeface="Arial Black" pitchFamily="34" charset="0"/>
                <a:cs typeface="Aharoni" pitchFamily="2" charset="-79"/>
              </a:rPr>
              <a:t>Women chose local chiefs and could remove them</a:t>
            </a:r>
          </a:p>
          <a:p>
            <a:endParaRPr lang="en-CA" sz="2600" dirty="0" smtClean="0">
              <a:latin typeface="Arial Black" pitchFamily="34" charset="0"/>
              <a:cs typeface="Aharoni" pitchFamily="2" charset="-79"/>
            </a:endParaRPr>
          </a:p>
          <a:p>
            <a:endParaRPr lang="en-CA" sz="2600" dirty="0" smtClean="0">
              <a:latin typeface="Arial Black" pitchFamily="34" charset="0"/>
              <a:cs typeface="Aharoni" pitchFamily="2" charset="-79"/>
            </a:endParaRPr>
          </a:p>
          <a:p>
            <a:pPr>
              <a:buNone/>
            </a:pPr>
            <a:endParaRPr lang="en-CA" sz="2600" dirty="0" smtClean="0">
              <a:latin typeface="Arial Black" pitchFamily="34" charset="0"/>
              <a:cs typeface="Aharoni" pitchFamily="2" charset="-79"/>
            </a:endParaRPr>
          </a:p>
          <a:p>
            <a:endParaRPr lang="en-CA" sz="2600" dirty="0" smtClean="0">
              <a:latin typeface="Arial Black" pitchFamily="34" charset="0"/>
              <a:cs typeface="Aharoni" pitchFamily="2" charset="-79"/>
            </a:endParaRPr>
          </a:p>
          <a:p>
            <a:endParaRPr lang="en-CA" sz="2600" dirty="0" smtClean="0"/>
          </a:p>
          <a:p>
            <a:endParaRPr lang="en-CA" sz="2600" dirty="0" smtClean="0"/>
          </a:p>
          <a:p>
            <a:endParaRPr lang="en-CA" sz="2600" dirty="0" smtClean="0"/>
          </a:p>
          <a:p>
            <a:endParaRPr lang="en-CA" sz="2600" dirty="0" smtClean="0"/>
          </a:p>
          <a:p>
            <a:endParaRPr lang="en-CA" sz="2600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57201" y="571480"/>
            <a:ext cx="1828784" cy="5929354"/>
          </a:xfrm>
        </p:spPr>
        <p:txBody>
          <a:bodyPr>
            <a:noAutofit/>
          </a:bodyPr>
          <a:lstStyle/>
          <a:p>
            <a:r>
              <a:rPr lang="en-CA" sz="1800" dirty="0" smtClean="0">
                <a:latin typeface="Arial Black" pitchFamily="34" charset="0"/>
              </a:rPr>
              <a:t>How were women important?</a:t>
            </a:r>
          </a:p>
          <a:p>
            <a:endParaRPr lang="en-CA" sz="1800" dirty="0" smtClean="0">
              <a:latin typeface="Arial Black" pitchFamily="34" charset="0"/>
            </a:endParaRPr>
          </a:p>
          <a:p>
            <a:r>
              <a:rPr lang="en-CA" sz="1800" dirty="0" smtClean="0">
                <a:latin typeface="Arial Black" pitchFamily="34" charset="0"/>
              </a:rPr>
              <a:t>What is Matrilocal and Matrilineal?</a:t>
            </a:r>
          </a:p>
          <a:p>
            <a:endParaRPr lang="en-CA" sz="1800" dirty="0" smtClean="0">
              <a:latin typeface="Arial Black" pitchFamily="34" charset="0"/>
            </a:endParaRPr>
          </a:p>
          <a:p>
            <a:endParaRPr lang="en-CA" sz="1800" dirty="0" smtClean="0">
              <a:latin typeface="Arial Black" pitchFamily="34" charset="0"/>
            </a:endParaRPr>
          </a:p>
          <a:p>
            <a:r>
              <a:rPr lang="en-CA" sz="1800" dirty="0" smtClean="0">
                <a:latin typeface="Arial Black" pitchFamily="34" charset="0"/>
              </a:rPr>
              <a:t>What is the local government?</a:t>
            </a:r>
          </a:p>
          <a:p>
            <a:endParaRPr lang="en-CA" sz="1800" dirty="0" smtClean="0">
              <a:latin typeface="Arial Black" pitchFamily="34" charset="0"/>
            </a:endParaRPr>
          </a:p>
          <a:p>
            <a:endParaRPr lang="en-CA" sz="1800" dirty="0" smtClean="0">
              <a:latin typeface="Arial Black" pitchFamily="34" charset="0"/>
            </a:endParaRPr>
          </a:p>
          <a:p>
            <a:r>
              <a:rPr lang="en-CA" sz="1800" dirty="0" smtClean="0">
                <a:latin typeface="Arial Black" pitchFamily="34" charset="0"/>
              </a:rPr>
              <a:t>What is the women’s role in local </a:t>
            </a:r>
            <a:r>
              <a:rPr lang="en-CA" sz="1800" dirty="0" err="1" smtClean="0">
                <a:latin typeface="Arial Black" pitchFamily="34" charset="0"/>
              </a:rPr>
              <a:t>gov</a:t>
            </a:r>
            <a:r>
              <a:rPr lang="en-CA" sz="1800" dirty="0" smtClean="0">
                <a:latin typeface="Arial Black" pitchFamily="34" charset="0"/>
              </a:rPr>
              <a:t>.?</a:t>
            </a: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535817" y="3393281"/>
            <a:ext cx="564360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60000"/>
            <a:lum/>
          </a:blip>
          <a:srcRect/>
          <a:stretch>
            <a:fillRect l="-64000" r="-6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57422" y="571480"/>
            <a:ext cx="6329378" cy="5929354"/>
          </a:xfrm>
        </p:spPr>
        <p:txBody>
          <a:bodyPr>
            <a:normAutofit/>
          </a:bodyPr>
          <a:lstStyle/>
          <a:p>
            <a:r>
              <a:rPr lang="en-CA" sz="2600" u="sng" dirty="0" smtClean="0">
                <a:latin typeface="Arial Black" pitchFamily="34" charset="0"/>
                <a:cs typeface="Aharoni" pitchFamily="2" charset="-79"/>
              </a:rPr>
              <a:t>Regional council </a:t>
            </a:r>
            <a:r>
              <a:rPr lang="en-CA" sz="2600" dirty="0" smtClean="0">
                <a:latin typeface="Arial Black" pitchFamily="34" charset="0"/>
                <a:cs typeface="Aharoni" pitchFamily="2" charset="-79"/>
              </a:rPr>
              <a:t>(</a:t>
            </a:r>
            <a:r>
              <a:rPr lang="en-CA" sz="2600" dirty="0" err="1" smtClean="0">
                <a:latin typeface="Arial Black" pitchFamily="34" charset="0"/>
                <a:cs typeface="Aharoni" pitchFamily="2" charset="-79"/>
              </a:rPr>
              <a:t>gov</a:t>
            </a:r>
            <a:r>
              <a:rPr lang="en-CA" sz="2600" dirty="0" smtClean="0">
                <a:latin typeface="Arial Black" pitchFamily="34" charset="0"/>
                <a:cs typeface="Aharoni" pitchFamily="2" charset="-79"/>
              </a:rPr>
              <a:t>.) – reps from each town</a:t>
            </a:r>
          </a:p>
          <a:p>
            <a:r>
              <a:rPr lang="en-CA" sz="2600" dirty="0" smtClean="0">
                <a:latin typeface="Arial Black" pitchFamily="34" charset="0"/>
                <a:cs typeface="Aharoni" pitchFamily="2" charset="-79"/>
              </a:rPr>
              <a:t>Confederacy council – for entire nation – reps from each nation/tribe</a:t>
            </a:r>
          </a:p>
          <a:p>
            <a:pPr>
              <a:buNone/>
            </a:pPr>
            <a:endParaRPr lang="en-CA" sz="2600" dirty="0" smtClean="0">
              <a:latin typeface="Arial Black" pitchFamily="34" charset="0"/>
              <a:cs typeface="Aharoni" pitchFamily="2" charset="-79"/>
            </a:endParaRPr>
          </a:p>
          <a:p>
            <a:r>
              <a:rPr lang="en-CA" sz="2600" u="sng" dirty="0" smtClean="0">
                <a:latin typeface="Arial Black" pitchFamily="34" charset="0"/>
                <a:cs typeface="Aharoni" pitchFamily="2" charset="-79"/>
              </a:rPr>
              <a:t>Iroquois Confederacy </a:t>
            </a:r>
            <a:r>
              <a:rPr lang="en-CA" sz="2600" dirty="0" smtClean="0">
                <a:latin typeface="Arial Black" pitchFamily="34" charset="0"/>
                <a:cs typeface="Aharoni" pitchFamily="2" charset="-79"/>
              </a:rPr>
              <a:t>is 5 nations joined to 1</a:t>
            </a:r>
          </a:p>
          <a:p>
            <a:r>
              <a:rPr lang="en-CA" sz="2600" dirty="0" smtClean="0">
                <a:latin typeface="Arial Black" pitchFamily="34" charset="0"/>
                <a:cs typeface="Aharoni" pitchFamily="2" charset="-79"/>
              </a:rPr>
              <a:t>Nations:  Mohawk, Oneida, Onondaga, Cayuga, Seneca</a:t>
            </a:r>
          </a:p>
          <a:p>
            <a:pPr>
              <a:buNone/>
            </a:pPr>
            <a:endParaRPr lang="en-CA" sz="2600" dirty="0" smtClean="0">
              <a:latin typeface="Arial Black" pitchFamily="34" charset="0"/>
              <a:cs typeface="Aharoni" pitchFamily="2" charset="-79"/>
            </a:endParaRPr>
          </a:p>
          <a:p>
            <a:r>
              <a:rPr lang="en-CA" sz="2600" u="sng" dirty="0" smtClean="0">
                <a:latin typeface="Arial Black" pitchFamily="34" charset="0"/>
                <a:cs typeface="Aharoni" pitchFamily="2" charset="-79"/>
              </a:rPr>
              <a:t>Democracy</a:t>
            </a:r>
            <a:r>
              <a:rPr lang="en-CA" sz="2600" dirty="0" smtClean="0">
                <a:latin typeface="Arial Black" pitchFamily="34" charset="0"/>
                <a:cs typeface="Aharoni" pitchFamily="2" charset="-79"/>
              </a:rPr>
              <a:t> at all levels of </a:t>
            </a:r>
            <a:r>
              <a:rPr lang="en-CA" sz="2600" dirty="0" err="1" smtClean="0">
                <a:latin typeface="Arial Black" pitchFamily="34" charset="0"/>
                <a:cs typeface="Aharoni" pitchFamily="2" charset="-79"/>
              </a:rPr>
              <a:t>gov</a:t>
            </a:r>
            <a:r>
              <a:rPr lang="en-CA" sz="2600" dirty="0" smtClean="0">
                <a:latin typeface="Arial Black" pitchFamily="34" charset="0"/>
                <a:cs typeface="Aharoni" pitchFamily="2" charset="-79"/>
              </a:rPr>
              <a:t>.</a:t>
            </a:r>
          </a:p>
          <a:p>
            <a:endParaRPr lang="en-CA" sz="2600" dirty="0" smtClean="0">
              <a:latin typeface="Arial Black" pitchFamily="34" charset="0"/>
              <a:cs typeface="Aharoni" pitchFamily="2" charset="-79"/>
            </a:endParaRPr>
          </a:p>
          <a:p>
            <a:endParaRPr lang="en-CA" sz="2600" dirty="0" smtClean="0">
              <a:latin typeface="Arial Black" pitchFamily="34" charset="0"/>
              <a:cs typeface="Aharoni" pitchFamily="2" charset="-79"/>
            </a:endParaRPr>
          </a:p>
          <a:p>
            <a:endParaRPr lang="en-CA" sz="2600" dirty="0" smtClean="0">
              <a:latin typeface="Arial Black" pitchFamily="34" charset="0"/>
              <a:cs typeface="Aharoni" pitchFamily="2" charset="-79"/>
            </a:endParaRPr>
          </a:p>
          <a:p>
            <a:pPr>
              <a:buNone/>
            </a:pPr>
            <a:endParaRPr lang="en-CA" sz="2600" dirty="0" smtClean="0">
              <a:latin typeface="Arial Black" pitchFamily="34" charset="0"/>
              <a:cs typeface="Aharoni" pitchFamily="2" charset="-79"/>
            </a:endParaRPr>
          </a:p>
          <a:p>
            <a:endParaRPr lang="en-CA" sz="2600" dirty="0" smtClean="0">
              <a:latin typeface="Arial Black" pitchFamily="34" charset="0"/>
              <a:cs typeface="Aharoni" pitchFamily="2" charset="-79"/>
            </a:endParaRPr>
          </a:p>
          <a:p>
            <a:endParaRPr lang="en-CA" sz="2600" dirty="0" smtClean="0"/>
          </a:p>
          <a:p>
            <a:endParaRPr lang="en-CA" sz="2600" dirty="0" smtClean="0"/>
          </a:p>
          <a:p>
            <a:endParaRPr lang="en-CA" sz="2600" dirty="0" smtClean="0"/>
          </a:p>
          <a:p>
            <a:endParaRPr lang="en-CA" sz="2600" dirty="0" smtClean="0"/>
          </a:p>
          <a:p>
            <a:endParaRPr lang="en-CA" sz="2600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57200" y="571480"/>
            <a:ext cx="1900221" cy="5929354"/>
          </a:xfrm>
        </p:spPr>
        <p:txBody>
          <a:bodyPr>
            <a:noAutofit/>
          </a:bodyPr>
          <a:lstStyle/>
          <a:p>
            <a:r>
              <a:rPr lang="en-CA" sz="1800" dirty="0" smtClean="0">
                <a:latin typeface="Arial Black" pitchFamily="34" charset="0"/>
              </a:rPr>
              <a:t>What are the other 2 levels of government?</a:t>
            </a:r>
          </a:p>
          <a:p>
            <a:endParaRPr lang="en-CA" sz="1800" dirty="0" smtClean="0">
              <a:latin typeface="Arial Black" pitchFamily="34" charset="0"/>
            </a:endParaRPr>
          </a:p>
          <a:p>
            <a:endParaRPr lang="en-CA" sz="1800" dirty="0" smtClean="0">
              <a:latin typeface="Arial Black" pitchFamily="34" charset="0"/>
            </a:endParaRPr>
          </a:p>
          <a:p>
            <a:endParaRPr lang="en-CA" sz="1800" dirty="0" smtClean="0">
              <a:latin typeface="Arial Black" pitchFamily="34" charset="0"/>
            </a:endParaRPr>
          </a:p>
          <a:p>
            <a:endParaRPr lang="en-CA" sz="1800" dirty="0" smtClean="0">
              <a:latin typeface="Arial Black" pitchFamily="34" charset="0"/>
            </a:endParaRPr>
          </a:p>
          <a:p>
            <a:endParaRPr lang="en-CA" sz="1800" dirty="0" smtClean="0">
              <a:latin typeface="Arial Black" pitchFamily="34" charset="0"/>
            </a:endParaRPr>
          </a:p>
          <a:p>
            <a:endParaRPr lang="en-CA" sz="1800" dirty="0" smtClean="0">
              <a:latin typeface="Arial Black" pitchFamily="34" charset="0"/>
            </a:endParaRPr>
          </a:p>
          <a:p>
            <a:r>
              <a:rPr lang="en-CA" sz="1800" dirty="0" smtClean="0">
                <a:latin typeface="Arial Black" pitchFamily="34" charset="0"/>
              </a:rPr>
              <a:t>What is the Iroquois confederacy?</a:t>
            </a:r>
          </a:p>
          <a:p>
            <a:endParaRPr lang="en-CA" sz="1800" dirty="0" smtClean="0">
              <a:latin typeface="Arial Black" pitchFamily="34" charset="0"/>
            </a:endParaRPr>
          </a:p>
          <a:p>
            <a:endParaRPr lang="en-CA" sz="1800" dirty="0" smtClean="0">
              <a:latin typeface="Arial Black" pitchFamily="34" charset="0"/>
            </a:endParaRPr>
          </a:p>
          <a:p>
            <a:r>
              <a:rPr lang="en-CA" sz="1800" dirty="0" smtClean="0">
                <a:latin typeface="Arial Black" pitchFamily="34" charset="0"/>
              </a:rPr>
              <a:t>How is the government chosen?</a:t>
            </a: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463585" y="3392487"/>
            <a:ext cx="564360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70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u="sng" dirty="0" smtClean="0"/>
              <a:t>Summary Paragraph</a:t>
            </a:r>
            <a:endParaRPr lang="en-CA" b="1" u="sng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endParaRPr lang="en-CA" sz="4800" b="1" dirty="0" smtClean="0"/>
          </a:p>
          <a:p>
            <a:pPr algn="ctr">
              <a:buNone/>
            </a:pPr>
            <a:r>
              <a:rPr lang="en-CA" sz="4800" b="1" dirty="0" smtClean="0"/>
              <a:t>How did the Physical Environment of the St. </a:t>
            </a:r>
            <a:r>
              <a:rPr lang="en-CA" sz="4800" b="1" dirty="0" smtClean="0"/>
              <a:t>Lawrence lowland/ Great lakes </a:t>
            </a:r>
            <a:r>
              <a:rPr lang="en-CA" sz="4800" b="1" dirty="0" smtClean="0"/>
              <a:t>region influence the culture of the Iroquois?</a:t>
            </a:r>
            <a:endParaRPr lang="en-CA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en-CA" sz="2800" b="1" u="sng" dirty="0" smtClean="0"/>
              <a:t>Questions:  p. 197</a:t>
            </a:r>
            <a:br>
              <a:rPr lang="en-CA" sz="2800" b="1" u="sng" dirty="0" smtClean="0"/>
            </a:br>
            <a:r>
              <a:rPr lang="en-CA" sz="2800" b="1" u="sng" dirty="0" smtClean="0"/>
              <a:t># 1 and 2</a:t>
            </a:r>
            <a:endParaRPr lang="en-CA" sz="2800" b="1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CA" sz="1800" dirty="0" smtClean="0">
                <a:latin typeface="Arial Black" pitchFamily="34" charset="0"/>
                <a:cs typeface="Aharoni" pitchFamily="2" charset="-79"/>
              </a:rPr>
              <a:t>What were the</a:t>
            </a:r>
            <a:r>
              <a:rPr lang="en-CA" sz="1800" u="sng" dirty="0" smtClean="0">
                <a:latin typeface="Arial Black" pitchFamily="34" charset="0"/>
                <a:cs typeface="Aharoni" pitchFamily="2" charset="-79"/>
              </a:rPr>
              <a:t> effects </a:t>
            </a:r>
            <a:r>
              <a:rPr lang="en-CA" sz="1800" dirty="0" smtClean="0">
                <a:latin typeface="Arial Black" pitchFamily="34" charset="0"/>
                <a:cs typeface="Aharoni" pitchFamily="2" charset="-79"/>
              </a:rPr>
              <a:t>of the development of </a:t>
            </a:r>
            <a:r>
              <a:rPr lang="en-CA" sz="1800" u="sng" dirty="0" smtClean="0">
                <a:latin typeface="Arial Black" pitchFamily="34" charset="0"/>
                <a:cs typeface="Aharoni" pitchFamily="2" charset="-79"/>
              </a:rPr>
              <a:t>agriculture </a:t>
            </a:r>
            <a:r>
              <a:rPr lang="en-CA" sz="1800" dirty="0" smtClean="0">
                <a:latin typeface="Arial Black" pitchFamily="34" charset="0"/>
                <a:cs typeface="Aharoni" pitchFamily="2" charset="-79"/>
              </a:rPr>
              <a:t>among the Iroquois? Advantages and disadvantages of agriculture?</a:t>
            </a:r>
          </a:p>
          <a:p>
            <a:pPr marL="514350" indent="-514350"/>
            <a:r>
              <a:rPr lang="en-CA" sz="2000" i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cs typeface="Aharoni" pitchFamily="2" charset="-79"/>
              </a:rPr>
              <a:t>Staying in  one place, developing a strong government, growth of villages</a:t>
            </a:r>
          </a:p>
          <a:p>
            <a:pPr marL="514350" indent="-514350"/>
            <a:r>
              <a:rPr lang="en-CA" sz="2000" i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cs typeface="Aharoni" pitchFamily="2" charset="-79"/>
              </a:rPr>
              <a:t>Advantage:  ready food supply, not nomadic (permanent housing), can develop defences</a:t>
            </a:r>
          </a:p>
          <a:p>
            <a:pPr marL="514350" indent="-514350"/>
            <a:r>
              <a:rPr lang="en-CA" sz="2000" i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cs typeface="Aharoni" pitchFamily="2" charset="-79"/>
              </a:rPr>
              <a:t>Disadvantage:  poor crop, no food, no where else to go – must defend home</a:t>
            </a:r>
          </a:p>
          <a:p>
            <a:pPr marL="514350" indent="-514350">
              <a:buAutoNum type="arabicPeriod" startAt="2"/>
            </a:pPr>
            <a:r>
              <a:rPr lang="en-CA" sz="1800" dirty="0" smtClean="0">
                <a:latin typeface="Arial Black" pitchFamily="34" charset="0"/>
                <a:cs typeface="Aharoni" pitchFamily="2" charset="-79"/>
              </a:rPr>
              <a:t>How was Iroquois society democratic?  Why were women so important to its development?</a:t>
            </a:r>
          </a:p>
          <a:p>
            <a:pPr marL="514350" indent="-514350"/>
            <a:r>
              <a:rPr lang="en-CA" sz="2000" i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cs typeface="Aharoni" pitchFamily="2" charset="-79"/>
              </a:rPr>
              <a:t>Democratic:  Vote in leader, can remove them, representatives form each family, then village, then tribe</a:t>
            </a:r>
          </a:p>
          <a:p>
            <a:pPr marL="514350" indent="-514350"/>
            <a:r>
              <a:rPr lang="en-CA" sz="2000" i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cs typeface="Aharoni" pitchFamily="2" charset="-79"/>
              </a:rPr>
              <a:t>Women:  vote in civil and military chiefs, and can vote them out</a:t>
            </a:r>
          </a:p>
          <a:p>
            <a:pPr marL="514350" indent="-514350">
              <a:buNone/>
            </a:pPr>
            <a:endParaRPr lang="en-CA" sz="2600" dirty="0" smtClean="0">
              <a:latin typeface="Arial Black" pitchFamily="34" charset="0"/>
              <a:cs typeface="Aharoni" pitchFamily="2" charset="-79"/>
            </a:endParaRPr>
          </a:p>
          <a:p>
            <a:endParaRPr lang="en-CA" sz="2600" dirty="0" smtClean="0"/>
          </a:p>
          <a:p>
            <a:endParaRPr lang="en-CA" sz="2600" dirty="0" smtClean="0"/>
          </a:p>
          <a:p>
            <a:endParaRPr lang="en-CA" sz="2600" dirty="0" smtClean="0"/>
          </a:p>
          <a:p>
            <a:endParaRPr lang="en-CA" sz="2600" dirty="0" smtClean="0"/>
          </a:p>
          <a:p>
            <a:endParaRPr lang="en-CA" sz="2600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507</Words>
  <Application>Microsoft Office PowerPoint</Application>
  <PresentationFormat>On-screen Show (4:3)</PresentationFormat>
  <Paragraphs>157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Iroquois  &amp; the  Great Lake/ St. Lawrence Region</vt:lpstr>
      <vt:lpstr>PowerPoint Presentation</vt:lpstr>
      <vt:lpstr>PowerPoint Presentation</vt:lpstr>
      <vt:lpstr>Iroquois Village</vt:lpstr>
      <vt:lpstr>Iroquois Longhouse</vt:lpstr>
      <vt:lpstr>PowerPoint Presentation</vt:lpstr>
      <vt:lpstr>PowerPoint Presentation</vt:lpstr>
      <vt:lpstr>Summary Paragraph</vt:lpstr>
      <vt:lpstr>Questions:  p. 197 # 1 and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Brooke Sprout</dc:creator>
  <cp:lastModifiedBy>sgoepel</cp:lastModifiedBy>
  <cp:revision>13</cp:revision>
  <dcterms:created xsi:type="dcterms:W3CDTF">2009-10-20T23:56:56Z</dcterms:created>
  <dcterms:modified xsi:type="dcterms:W3CDTF">2012-02-22T16:09:42Z</dcterms:modified>
</cp:coreProperties>
</file>