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63" r:id="rId3"/>
  </p:sldMasterIdLst>
  <p:notesMasterIdLst>
    <p:notesMasterId r:id="rId18"/>
  </p:notesMasterIdLst>
  <p:handoutMasterIdLst>
    <p:handoutMasterId r:id="rId19"/>
  </p:handoutMasterIdLst>
  <p:sldIdLst>
    <p:sldId id="257" r:id="rId4"/>
    <p:sldId id="281" r:id="rId5"/>
    <p:sldId id="274" r:id="rId6"/>
    <p:sldId id="273" r:id="rId7"/>
    <p:sldId id="277" r:id="rId8"/>
    <p:sldId id="278" r:id="rId9"/>
    <p:sldId id="285" r:id="rId10"/>
    <p:sldId id="272" r:id="rId11"/>
    <p:sldId id="276" r:id="rId12"/>
    <p:sldId id="280" r:id="rId13"/>
    <p:sldId id="282" r:id="rId14"/>
    <p:sldId id="264" r:id="rId15"/>
    <p:sldId id="265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90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3/30/2020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3/30/2020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7456-6EB0-4B5F-9ECF-CB17A4644B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5613" y="1752600"/>
            <a:ext cx="6858003" cy="18288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5609" y="3733800"/>
            <a:ext cx="6858003" cy="9144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12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3/30/2020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7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97" name="Picture Placeholder 33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98" name="Group 97"/>
          <p:cNvGrpSpPr/>
          <p:nvPr/>
        </p:nvGrpSpPr>
        <p:grpSpPr>
          <a:xfrm>
            <a:off x="5322493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111" name="Picture Placeholder 33"/>
          <p:cNvSpPr>
            <a:spLocks noGrp="1" noChangeAspect="1"/>
          </p:cNvSpPr>
          <p:nvPr>
            <p:ph type="pic" sz="quarter" idx="18"/>
          </p:nvPr>
        </p:nvSpPr>
        <p:spPr>
          <a:xfrm>
            <a:off x="5546783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112" name="Group 111"/>
          <p:cNvGrpSpPr/>
          <p:nvPr/>
        </p:nvGrpSpPr>
        <p:grpSpPr>
          <a:xfrm>
            <a:off x="5322493" y="34361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125" name="Picture Placeholder 33"/>
          <p:cNvSpPr>
            <a:spLocks noGrp="1" noChangeAspect="1"/>
          </p:cNvSpPr>
          <p:nvPr>
            <p:ph type="pic" sz="quarter" idx="19"/>
          </p:nvPr>
        </p:nvSpPr>
        <p:spPr>
          <a:xfrm>
            <a:off x="5546783" y="36465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5" y="2048899"/>
            <a:ext cx="2286000" cy="2514599"/>
          </a:xfrm>
        </p:spPr>
        <p:txBody>
          <a:bodyPr anchor="ctr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732" y="1330347"/>
            <a:ext cx="3840480" cy="210312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5" y="914400"/>
            <a:ext cx="6172201" cy="5029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1732" y="3555529"/>
            <a:ext cx="3840480" cy="238807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1" y="6019801"/>
            <a:ext cx="1396260" cy="228600"/>
          </a:xfrm>
        </p:spPr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213" y="6019801"/>
            <a:ext cx="762000" cy="228600"/>
          </a:xfrm>
        </p:spPr>
        <p:txBody>
          <a:bodyPr/>
          <a:lstStyle>
            <a:lvl1pPr algn="l">
              <a:defRPr/>
            </a:lvl1pPr>
          </a:lstStyle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7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5549" y="781404"/>
            <a:ext cx="6433399" cy="5053665"/>
            <a:chOff x="5162444" y="781398"/>
            <a:chExt cx="6433398" cy="5053665"/>
          </a:xfrm>
        </p:grpSpPr>
        <p:sp>
          <p:nvSpPr>
            <p:cNvPr id="9" name="Freeform 42"/>
            <p:cNvSpPr>
              <a:spLocks/>
            </p:cNvSpPr>
            <p:nvPr/>
          </p:nvSpPr>
          <p:spPr bwMode="auto">
            <a:xfrm rot="16200000" flipV="1">
              <a:off x="3342557" y="3275021"/>
              <a:ext cx="3827994" cy="17568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0" name="Freeform 43"/>
            <p:cNvSpPr>
              <a:spLocks/>
            </p:cNvSpPr>
            <p:nvPr/>
          </p:nvSpPr>
          <p:spPr bwMode="auto">
            <a:xfrm rot="16200000" flipV="1">
              <a:off x="9565728" y="3299447"/>
              <a:ext cx="3836876" cy="17568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814205" y="859113"/>
              <a:ext cx="5129146" cy="4880471"/>
              <a:chOff x="7856559" y="859113"/>
              <a:chExt cx="3086791" cy="4880471"/>
            </a:xfrm>
          </p:grpSpPr>
          <p:sp>
            <p:nvSpPr>
              <p:cNvPr id="20" name="Freeform 41"/>
              <p:cNvSpPr>
                <a:spLocks/>
              </p:cNvSpPr>
              <p:nvPr/>
            </p:nvSpPr>
            <p:spPr bwMode="auto">
              <a:xfrm rot="16200000" flipV="1">
                <a:off x="9392183" y="4188416"/>
                <a:ext cx="15544" cy="3086791"/>
              </a:xfrm>
              <a:custGeom>
                <a:avLst/>
                <a:gdLst>
                  <a:gd name="T0" fmla="*/ 3 w 5"/>
                  <a:gd name="T1" fmla="*/ 0 h 868"/>
                  <a:gd name="T2" fmla="*/ 4 w 5"/>
                  <a:gd name="T3" fmla="*/ 217 h 868"/>
                  <a:gd name="T4" fmla="*/ 3 w 5"/>
                  <a:gd name="T5" fmla="*/ 326 h 868"/>
                  <a:gd name="T6" fmla="*/ 4 w 5"/>
                  <a:gd name="T7" fmla="*/ 434 h 868"/>
                  <a:gd name="T8" fmla="*/ 4 w 5"/>
                  <a:gd name="T9" fmla="*/ 651 h 868"/>
                  <a:gd name="T10" fmla="*/ 4 w 5"/>
                  <a:gd name="T11" fmla="*/ 760 h 868"/>
                  <a:gd name="T12" fmla="*/ 3 w 5"/>
                  <a:gd name="T13" fmla="*/ 868 h 868"/>
                  <a:gd name="T14" fmla="*/ 2 w 5"/>
                  <a:gd name="T15" fmla="*/ 868 h 868"/>
                  <a:gd name="T16" fmla="*/ 1 w 5"/>
                  <a:gd name="T17" fmla="*/ 760 h 868"/>
                  <a:gd name="T18" fmla="*/ 0 w 5"/>
                  <a:gd name="T19" fmla="*/ 651 h 868"/>
                  <a:gd name="T20" fmla="*/ 1 w 5"/>
                  <a:gd name="T21" fmla="*/ 434 h 868"/>
                  <a:gd name="T22" fmla="*/ 2 w 5"/>
                  <a:gd name="T23" fmla="*/ 326 h 868"/>
                  <a:gd name="T24" fmla="*/ 1 w 5"/>
                  <a:gd name="T25" fmla="*/ 217 h 868"/>
                  <a:gd name="T26" fmla="*/ 2 w 5"/>
                  <a:gd name="T27" fmla="*/ 0 h 868"/>
                  <a:gd name="T28" fmla="*/ 3 w 5"/>
                  <a:gd name="T29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868">
                    <a:moveTo>
                      <a:pt x="3" y="0"/>
                    </a:moveTo>
                    <a:cubicBezTo>
                      <a:pt x="4" y="73"/>
                      <a:pt x="4" y="145"/>
                      <a:pt x="4" y="217"/>
                    </a:cubicBezTo>
                    <a:cubicBezTo>
                      <a:pt x="4" y="253"/>
                      <a:pt x="3" y="290"/>
                      <a:pt x="3" y="326"/>
                    </a:cubicBezTo>
                    <a:cubicBezTo>
                      <a:pt x="3" y="362"/>
                      <a:pt x="3" y="398"/>
                      <a:pt x="4" y="434"/>
                    </a:cubicBezTo>
                    <a:cubicBezTo>
                      <a:pt x="4" y="507"/>
                      <a:pt x="5" y="579"/>
                      <a:pt x="4" y="651"/>
                    </a:cubicBezTo>
                    <a:cubicBezTo>
                      <a:pt x="5" y="687"/>
                      <a:pt x="4" y="724"/>
                      <a:pt x="4" y="760"/>
                    </a:cubicBezTo>
                    <a:cubicBezTo>
                      <a:pt x="4" y="796"/>
                      <a:pt x="3" y="832"/>
                      <a:pt x="3" y="868"/>
                    </a:cubicBezTo>
                    <a:cubicBezTo>
                      <a:pt x="2" y="868"/>
                      <a:pt x="2" y="868"/>
                      <a:pt x="2" y="868"/>
                    </a:cubicBezTo>
                    <a:cubicBezTo>
                      <a:pt x="2" y="832"/>
                      <a:pt x="1" y="796"/>
                      <a:pt x="1" y="760"/>
                    </a:cubicBezTo>
                    <a:cubicBezTo>
                      <a:pt x="1" y="724"/>
                      <a:pt x="0" y="687"/>
                      <a:pt x="0" y="651"/>
                    </a:cubicBezTo>
                    <a:cubicBezTo>
                      <a:pt x="0" y="579"/>
                      <a:pt x="1" y="507"/>
                      <a:pt x="1" y="434"/>
                    </a:cubicBezTo>
                    <a:cubicBezTo>
                      <a:pt x="2" y="398"/>
                      <a:pt x="2" y="362"/>
                      <a:pt x="2" y="326"/>
                    </a:cubicBezTo>
                    <a:cubicBezTo>
                      <a:pt x="2" y="290"/>
                      <a:pt x="1" y="253"/>
                      <a:pt x="1" y="217"/>
                    </a:cubicBezTo>
                    <a:cubicBezTo>
                      <a:pt x="0" y="145"/>
                      <a:pt x="1" y="73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800"/>
              </a:p>
            </p:txBody>
          </p:sp>
          <p:sp>
            <p:nvSpPr>
              <p:cNvPr id="21" name="Freeform 44"/>
              <p:cNvSpPr>
                <a:spLocks/>
              </p:cNvSpPr>
              <p:nvPr/>
            </p:nvSpPr>
            <p:spPr bwMode="auto">
              <a:xfrm rot="16200000" flipV="1">
                <a:off x="9366943" y="-651271"/>
                <a:ext cx="13322" cy="3034090"/>
              </a:xfrm>
              <a:custGeom>
                <a:avLst/>
                <a:gdLst>
                  <a:gd name="T0" fmla="*/ 2 w 4"/>
                  <a:gd name="T1" fmla="*/ 853 h 853"/>
                  <a:gd name="T2" fmla="*/ 0 w 4"/>
                  <a:gd name="T3" fmla="*/ 640 h 853"/>
                  <a:gd name="T4" fmla="*/ 1 w 4"/>
                  <a:gd name="T5" fmla="*/ 533 h 853"/>
                  <a:gd name="T6" fmla="*/ 1 w 4"/>
                  <a:gd name="T7" fmla="*/ 427 h 853"/>
                  <a:gd name="T8" fmla="*/ 0 w 4"/>
                  <a:gd name="T9" fmla="*/ 213 h 853"/>
                  <a:gd name="T10" fmla="*/ 0 w 4"/>
                  <a:gd name="T11" fmla="*/ 107 h 853"/>
                  <a:gd name="T12" fmla="*/ 2 w 4"/>
                  <a:gd name="T13" fmla="*/ 0 h 853"/>
                  <a:gd name="T14" fmla="*/ 2 w 4"/>
                  <a:gd name="T15" fmla="*/ 0 h 853"/>
                  <a:gd name="T16" fmla="*/ 3 w 4"/>
                  <a:gd name="T17" fmla="*/ 107 h 853"/>
                  <a:gd name="T18" fmla="*/ 4 w 4"/>
                  <a:gd name="T19" fmla="*/ 213 h 853"/>
                  <a:gd name="T20" fmla="*/ 3 w 4"/>
                  <a:gd name="T21" fmla="*/ 427 h 853"/>
                  <a:gd name="T22" fmla="*/ 2 w 4"/>
                  <a:gd name="T23" fmla="*/ 533 h 853"/>
                  <a:gd name="T24" fmla="*/ 3 w 4"/>
                  <a:gd name="T25" fmla="*/ 640 h 853"/>
                  <a:gd name="T26" fmla="*/ 2 w 4"/>
                  <a:gd name="T27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53">
                    <a:moveTo>
                      <a:pt x="2" y="853"/>
                    </a:moveTo>
                    <a:cubicBezTo>
                      <a:pt x="0" y="782"/>
                      <a:pt x="0" y="711"/>
                      <a:pt x="0" y="640"/>
                    </a:cubicBezTo>
                    <a:cubicBezTo>
                      <a:pt x="0" y="604"/>
                      <a:pt x="1" y="569"/>
                      <a:pt x="1" y="533"/>
                    </a:cubicBezTo>
                    <a:cubicBezTo>
                      <a:pt x="1" y="498"/>
                      <a:pt x="1" y="462"/>
                      <a:pt x="1" y="427"/>
                    </a:cubicBezTo>
                    <a:cubicBezTo>
                      <a:pt x="0" y="356"/>
                      <a:pt x="0" y="284"/>
                      <a:pt x="0" y="213"/>
                    </a:cubicBezTo>
                    <a:cubicBezTo>
                      <a:pt x="0" y="178"/>
                      <a:pt x="0" y="142"/>
                      <a:pt x="0" y="107"/>
                    </a:cubicBezTo>
                    <a:cubicBezTo>
                      <a:pt x="1" y="71"/>
                      <a:pt x="1" y="3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6"/>
                      <a:pt x="3" y="71"/>
                      <a:pt x="3" y="107"/>
                    </a:cubicBezTo>
                    <a:cubicBezTo>
                      <a:pt x="4" y="142"/>
                      <a:pt x="4" y="178"/>
                      <a:pt x="4" y="213"/>
                    </a:cubicBezTo>
                    <a:cubicBezTo>
                      <a:pt x="4" y="284"/>
                      <a:pt x="3" y="356"/>
                      <a:pt x="3" y="427"/>
                    </a:cubicBezTo>
                    <a:cubicBezTo>
                      <a:pt x="3" y="462"/>
                      <a:pt x="2" y="498"/>
                      <a:pt x="2" y="533"/>
                    </a:cubicBezTo>
                    <a:cubicBezTo>
                      <a:pt x="3" y="569"/>
                      <a:pt x="3" y="604"/>
                      <a:pt x="3" y="640"/>
                    </a:cubicBezTo>
                    <a:cubicBezTo>
                      <a:pt x="4" y="711"/>
                      <a:pt x="3" y="782"/>
                      <a:pt x="2" y="8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800"/>
              </a:p>
            </p:txBody>
          </p:sp>
        </p:grpSp>
        <p:sp>
          <p:nvSpPr>
            <p:cNvPr id="12" name="Freeform 45"/>
            <p:cNvSpPr>
              <a:spLocks noEditPoints="1"/>
            </p:cNvSpPr>
            <p:nvPr/>
          </p:nvSpPr>
          <p:spPr bwMode="auto">
            <a:xfrm rot="16200000" flipV="1">
              <a:off x="5186001" y="5323012"/>
              <a:ext cx="477390" cy="524504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3" name="Freeform 46"/>
            <p:cNvSpPr>
              <a:spLocks noEditPoints="1"/>
            </p:cNvSpPr>
            <p:nvPr/>
          </p:nvSpPr>
          <p:spPr bwMode="auto">
            <a:xfrm rot="16200000" flipV="1">
              <a:off x="5197295" y="5324846"/>
              <a:ext cx="477390" cy="511956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4" name="Freeform 47"/>
            <p:cNvSpPr>
              <a:spLocks noEditPoints="1"/>
            </p:cNvSpPr>
            <p:nvPr/>
          </p:nvSpPr>
          <p:spPr bwMode="auto">
            <a:xfrm rot="16200000" flipV="1">
              <a:off x="11076843" y="5321082"/>
              <a:ext cx="508476" cy="519485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5" name="Freeform 48"/>
            <p:cNvSpPr>
              <a:spLocks noEditPoints="1"/>
            </p:cNvSpPr>
            <p:nvPr/>
          </p:nvSpPr>
          <p:spPr bwMode="auto">
            <a:xfrm rot="16200000" flipV="1">
              <a:off x="11093207" y="5321324"/>
              <a:ext cx="470728" cy="534543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6" name="Freeform 49"/>
            <p:cNvSpPr>
              <a:spLocks noEditPoints="1"/>
            </p:cNvSpPr>
            <p:nvPr/>
          </p:nvSpPr>
          <p:spPr bwMode="auto">
            <a:xfrm rot="16200000" flipV="1">
              <a:off x="11051654" y="771453"/>
              <a:ext cx="468508" cy="519485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7" name="Freeform 50"/>
            <p:cNvSpPr>
              <a:spLocks noEditPoints="1"/>
            </p:cNvSpPr>
            <p:nvPr/>
          </p:nvSpPr>
          <p:spPr bwMode="auto">
            <a:xfrm rot="16200000" flipV="1">
              <a:off x="11044126" y="786511"/>
              <a:ext cx="468508" cy="489370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8" name="Freeform 51"/>
            <p:cNvSpPr>
              <a:spLocks noEditPoints="1"/>
            </p:cNvSpPr>
            <p:nvPr/>
          </p:nvSpPr>
          <p:spPr bwMode="auto">
            <a:xfrm rot="16200000" flipV="1">
              <a:off x="5232723" y="721157"/>
              <a:ext cx="424100" cy="544581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9" name="Freeform 52"/>
            <p:cNvSpPr>
              <a:spLocks noEditPoints="1"/>
            </p:cNvSpPr>
            <p:nvPr/>
          </p:nvSpPr>
          <p:spPr bwMode="auto">
            <a:xfrm rot="16200000" flipV="1">
              <a:off x="5241796" y="749729"/>
              <a:ext cx="428541" cy="491879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210312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6613" y="1031195"/>
            <a:ext cx="5943600" cy="4572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92891" y="3555527"/>
            <a:ext cx="3840480" cy="216851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95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79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4269" y="304800"/>
            <a:ext cx="1729531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04800"/>
            <a:ext cx="8633671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58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5613" y="1752600"/>
            <a:ext cx="6858003" cy="1828800"/>
          </a:xfrm>
        </p:spPr>
        <p:txBody>
          <a:bodyPr anchor="b">
            <a:normAutofit/>
          </a:bodyPr>
          <a:lstStyle>
            <a:lvl1pPr algn="l">
              <a:defRPr sz="405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5609" y="3733800"/>
            <a:ext cx="6858003" cy="9144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365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613" y="1828800"/>
            <a:ext cx="6858003" cy="18288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5609" y="3733800"/>
            <a:ext cx="6858003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34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5" y="1825625"/>
            <a:ext cx="4954588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5" y="1825625"/>
            <a:ext cx="4951415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505083"/>
            <a:ext cx="4956048" cy="3476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83"/>
            <a:ext cx="4956048" cy="3476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6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4433" y="724627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85121" y="724627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36" name="Picture Placeholder 33"/>
          <p:cNvSpPr>
            <a:spLocks noGrp="1" noChangeAspect="1"/>
          </p:cNvSpPr>
          <p:nvPr>
            <p:ph type="pic" sz="quarter" idx="17"/>
          </p:nvPr>
        </p:nvSpPr>
        <p:spPr>
          <a:xfrm>
            <a:off x="833625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7" name="Picture Placeholder 33"/>
          <p:cNvSpPr>
            <a:spLocks noGrp="1" noChangeAspect="1"/>
          </p:cNvSpPr>
          <p:nvPr>
            <p:ph type="pic" sz="quarter" idx="18"/>
          </p:nvPr>
        </p:nvSpPr>
        <p:spPr>
          <a:xfrm>
            <a:off x="6544314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11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97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 rot="5400000">
            <a:off x="4030971" y="647727"/>
            <a:ext cx="4116828" cy="338328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4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263071" y="1127740"/>
            <a:ext cx="4114800" cy="3381615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grpSp>
        <p:nvGrpSpPr>
          <p:cNvPr id="65" name="Group 64"/>
          <p:cNvGrpSpPr>
            <a:grpSpLocks noChangeAspect="1"/>
          </p:cNvGrpSpPr>
          <p:nvPr/>
        </p:nvGrpSpPr>
        <p:grpSpPr>
          <a:xfrm rot="5400000">
            <a:off x="7803905" y="1127742"/>
            <a:ext cx="4114800" cy="338161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66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69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0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1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2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3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4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5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6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78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4599885" y="53340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9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834571" y="101359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0" name="Picture Placeholder 33"/>
          <p:cNvSpPr>
            <a:spLocks noGrp="1"/>
          </p:cNvSpPr>
          <p:nvPr>
            <p:ph type="pic" sz="quarter" idx="20"/>
          </p:nvPr>
        </p:nvSpPr>
        <p:spPr>
          <a:xfrm>
            <a:off x="8375405" y="1013591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948871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582378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489705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314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8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97" name="Picture Placeholder 33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98" name="Group 97"/>
          <p:cNvGrpSpPr/>
          <p:nvPr/>
        </p:nvGrpSpPr>
        <p:grpSpPr>
          <a:xfrm>
            <a:off x="5322494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111" name="Picture Placeholder 33"/>
          <p:cNvSpPr>
            <a:spLocks noGrp="1" noChangeAspect="1"/>
          </p:cNvSpPr>
          <p:nvPr>
            <p:ph type="pic" sz="quarter" idx="18"/>
          </p:nvPr>
        </p:nvSpPr>
        <p:spPr>
          <a:xfrm>
            <a:off x="5546785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112" name="Group 111"/>
          <p:cNvGrpSpPr/>
          <p:nvPr/>
        </p:nvGrpSpPr>
        <p:grpSpPr>
          <a:xfrm>
            <a:off x="5322494" y="34361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125" name="Picture Placeholder 33"/>
          <p:cNvSpPr>
            <a:spLocks noGrp="1" noChangeAspect="1"/>
          </p:cNvSpPr>
          <p:nvPr>
            <p:ph type="pic" sz="quarter" idx="19"/>
          </p:nvPr>
        </p:nvSpPr>
        <p:spPr>
          <a:xfrm>
            <a:off x="5546785" y="36465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5" y="2048901"/>
            <a:ext cx="2286000" cy="2514599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95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732" y="1330347"/>
            <a:ext cx="3840480" cy="210312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5" y="914400"/>
            <a:ext cx="6172201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1732" y="3555531"/>
            <a:ext cx="3840480" cy="2388077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1" y="6019801"/>
            <a:ext cx="1396260" cy="228600"/>
          </a:xfrm>
        </p:spPr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213" y="6019801"/>
            <a:ext cx="762000" cy="228600"/>
          </a:xfrm>
        </p:spPr>
        <p:txBody>
          <a:bodyPr/>
          <a:lstStyle>
            <a:lvl1pPr algn="l">
              <a:defRPr/>
            </a:lvl1pPr>
          </a:lstStyle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5550" y="781406"/>
            <a:ext cx="6433399" cy="5053665"/>
            <a:chOff x="5162444" y="781398"/>
            <a:chExt cx="6433398" cy="5053665"/>
          </a:xfrm>
        </p:grpSpPr>
        <p:sp>
          <p:nvSpPr>
            <p:cNvPr id="9" name="Freeform 42"/>
            <p:cNvSpPr>
              <a:spLocks/>
            </p:cNvSpPr>
            <p:nvPr/>
          </p:nvSpPr>
          <p:spPr bwMode="auto">
            <a:xfrm rot="16200000" flipV="1">
              <a:off x="3342557" y="3275021"/>
              <a:ext cx="3827994" cy="17568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0" name="Freeform 43"/>
            <p:cNvSpPr>
              <a:spLocks/>
            </p:cNvSpPr>
            <p:nvPr/>
          </p:nvSpPr>
          <p:spPr bwMode="auto">
            <a:xfrm rot="16200000" flipV="1">
              <a:off x="9565728" y="3299447"/>
              <a:ext cx="3836876" cy="17568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814205" y="859113"/>
              <a:ext cx="5129146" cy="4880471"/>
              <a:chOff x="7856559" y="859113"/>
              <a:chExt cx="3086791" cy="4880471"/>
            </a:xfrm>
          </p:grpSpPr>
          <p:sp>
            <p:nvSpPr>
              <p:cNvPr id="20" name="Freeform 41"/>
              <p:cNvSpPr>
                <a:spLocks/>
              </p:cNvSpPr>
              <p:nvPr/>
            </p:nvSpPr>
            <p:spPr bwMode="auto">
              <a:xfrm rot="16200000" flipV="1">
                <a:off x="9392183" y="4188416"/>
                <a:ext cx="15544" cy="3086791"/>
              </a:xfrm>
              <a:custGeom>
                <a:avLst/>
                <a:gdLst>
                  <a:gd name="T0" fmla="*/ 3 w 5"/>
                  <a:gd name="T1" fmla="*/ 0 h 868"/>
                  <a:gd name="T2" fmla="*/ 4 w 5"/>
                  <a:gd name="T3" fmla="*/ 217 h 868"/>
                  <a:gd name="T4" fmla="*/ 3 w 5"/>
                  <a:gd name="T5" fmla="*/ 326 h 868"/>
                  <a:gd name="T6" fmla="*/ 4 w 5"/>
                  <a:gd name="T7" fmla="*/ 434 h 868"/>
                  <a:gd name="T8" fmla="*/ 4 w 5"/>
                  <a:gd name="T9" fmla="*/ 651 h 868"/>
                  <a:gd name="T10" fmla="*/ 4 w 5"/>
                  <a:gd name="T11" fmla="*/ 760 h 868"/>
                  <a:gd name="T12" fmla="*/ 3 w 5"/>
                  <a:gd name="T13" fmla="*/ 868 h 868"/>
                  <a:gd name="T14" fmla="*/ 2 w 5"/>
                  <a:gd name="T15" fmla="*/ 868 h 868"/>
                  <a:gd name="T16" fmla="*/ 1 w 5"/>
                  <a:gd name="T17" fmla="*/ 760 h 868"/>
                  <a:gd name="T18" fmla="*/ 0 w 5"/>
                  <a:gd name="T19" fmla="*/ 651 h 868"/>
                  <a:gd name="T20" fmla="*/ 1 w 5"/>
                  <a:gd name="T21" fmla="*/ 434 h 868"/>
                  <a:gd name="T22" fmla="*/ 2 w 5"/>
                  <a:gd name="T23" fmla="*/ 326 h 868"/>
                  <a:gd name="T24" fmla="*/ 1 w 5"/>
                  <a:gd name="T25" fmla="*/ 217 h 868"/>
                  <a:gd name="T26" fmla="*/ 2 w 5"/>
                  <a:gd name="T27" fmla="*/ 0 h 868"/>
                  <a:gd name="T28" fmla="*/ 3 w 5"/>
                  <a:gd name="T29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868">
                    <a:moveTo>
                      <a:pt x="3" y="0"/>
                    </a:moveTo>
                    <a:cubicBezTo>
                      <a:pt x="4" y="73"/>
                      <a:pt x="4" y="145"/>
                      <a:pt x="4" y="217"/>
                    </a:cubicBezTo>
                    <a:cubicBezTo>
                      <a:pt x="4" y="253"/>
                      <a:pt x="3" y="290"/>
                      <a:pt x="3" y="326"/>
                    </a:cubicBezTo>
                    <a:cubicBezTo>
                      <a:pt x="3" y="362"/>
                      <a:pt x="3" y="398"/>
                      <a:pt x="4" y="434"/>
                    </a:cubicBezTo>
                    <a:cubicBezTo>
                      <a:pt x="4" y="507"/>
                      <a:pt x="5" y="579"/>
                      <a:pt x="4" y="651"/>
                    </a:cubicBezTo>
                    <a:cubicBezTo>
                      <a:pt x="5" y="687"/>
                      <a:pt x="4" y="724"/>
                      <a:pt x="4" y="760"/>
                    </a:cubicBezTo>
                    <a:cubicBezTo>
                      <a:pt x="4" y="796"/>
                      <a:pt x="3" y="832"/>
                      <a:pt x="3" y="868"/>
                    </a:cubicBezTo>
                    <a:cubicBezTo>
                      <a:pt x="2" y="868"/>
                      <a:pt x="2" y="868"/>
                      <a:pt x="2" y="868"/>
                    </a:cubicBezTo>
                    <a:cubicBezTo>
                      <a:pt x="2" y="832"/>
                      <a:pt x="1" y="796"/>
                      <a:pt x="1" y="760"/>
                    </a:cubicBezTo>
                    <a:cubicBezTo>
                      <a:pt x="1" y="724"/>
                      <a:pt x="0" y="687"/>
                      <a:pt x="0" y="651"/>
                    </a:cubicBezTo>
                    <a:cubicBezTo>
                      <a:pt x="0" y="579"/>
                      <a:pt x="1" y="507"/>
                      <a:pt x="1" y="434"/>
                    </a:cubicBezTo>
                    <a:cubicBezTo>
                      <a:pt x="2" y="398"/>
                      <a:pt x="2" y="362"/>
                      <a:pt x="2" y="326"/>
                    </a:cubicBezTo>
                    <a:cubicBezTo>
                      <a:pt x="2" y="290"/>
                      <a:pt x="1" y="253"/>
                      <a:pt x="1" y="217"/>
                    </a:cubicBezTo>
                    <a:cubicBezTo>
                      <a:pt x="0" y="145"/>
                      <a:pt x="1" y="73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>
                  <a:solidFill>
                    <a:srgbClr val="9A5315"/>
                  </a:solidFill>
                </a:endParaRPr>
              </a:p>
            </p:txBody>
          </p:sp>
          <p:sp>
            <p:nvSpPr>
              <p:cNvPr id="21" name="Freeform 44"/>
              <p:cNvSpPr>
                <a:spLocks/>
              </p:cNvSpPr>
              <p:nvPr/>
            </p:nvSpPr>
            <p:spPr bwMode="auto">
              <a:xfrm rot="16200000" flipV="1">
                <a:off x="9366943" y="-651271"/>
                <a:ext cx="13322" cy="3034090"/>
              </a:xfrm>
              <a:custGeom>
                <a:avLst/>
                <a:gdLst>
                  <a:gd name="T0" fmla="*/ 2 w 4"/>
                  <a:gd name="T1" fmla="*/ 853 h 853"/>
                  <a:gd name="T2" fmla="*/ 0 w 4"/>
                  <a:gd name="T3" fmla="*/ 640 h 853"/>
                  <a:gd name="T4" fmla="*/ 1 w 4"/>
                  <a:gd name="T5" fmla="*/ 533 h 853"/>
                  <a:gd name="T6" fmla="*/ 1 w 4"/>
                  <a:gd name="T7" fmla="*/ 427 h 853"/>
                  <a:gd name="T8" fmla="*/ 0 w 4"/>
                  <a:gd name="T9" fmla="*/ 213 h 853"/>
                  <a:gd name="T10" fmla="*/ 0 w 4"/>
                  <a:gd name="T11" fmla="*/ 107 h 853"/>
                  <a:gd name="T12" fmla="*/ 2 w 4"/>
                  <a:gd name="T13" fmla="*/ 0 h 853"/>
                  <a:gd name="T14" fmla="*/ 2 w 4"/>
                  <a:gd name="T15" fmla="*/ 0 h 853"/>
                  <a:gd name="T16" fmla="*/ 3 w 4"/>
                  <a:gd name="T17" fmla="*/ 107 h 853"/>
                  <a:gd name="T18" fmla="*/ 4 w 4"/>
                  <a:gd name="T19" fmla="*/ 213 h 853"/>
                  <a:gd name="T20" fmla="*/ 3 w 4"/>
                  <a:gd name="T21" fmla="*/ 427 h 853"/>
                  <a:gd name="T22" fmla="*/ 2 w 4"/>
                  <a:gd name="T23" fmla="*/ 533 h 853"/>
                  <a:gd name="T24" fmla="*/ 3 w 4"/>
                  <a:gd name="T25" fmla="*/ 640 h 853"/>
                  <a:gd name="T26" fmla="*/ 2 w 4"/>
                  <a:gd name="T27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53">
                    <a:moveTo>
                      <a:pt x="2" y="853"/>
                    </a:moveTo>
                    <a:cubicBezTo>
                      <a:pt x="0" y="782"/>
                      <a:pt x="0" y="711"/>
                      <a:pt x="0" y="640"/>
                    </a:cubicBezTo>
                    <a:cubicBezTo>
                      <a:pt x="0" y="604"/>
                      <a:pt x="1" y="569"/>
                      <a:pt x="1" y="533"/>
                    </a:cubicBezTo>
                    <a:cubicBezTo>
                      <a:pt x="1" y="498"/>
                      <a:pt x="1" y="462"/>
                      <a:pt x="1" y="427"/>
                    </a:cubicBezTo>
                    <a:cubicBezTo>
                      <a:pt x="0" y="356"/>
                      <a:pt x="0" y="284"/>
                      <a:pt x="0" y="213"/>
                    </a:cubicBezTo>
                    <a:cubicBezTo>
                      <a:pt x="0" y="178"/>
                      <a:pt x="0" y="142"/>
                      <a:pt x="0" y="107"/>
                    </a:cubicBezTo>
                    <a:cubicBezTo>
                      <a:pt x="1" y="71"/>
                      <a:pt x="1" y="3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6"/>
                      <a:pt x="3" y="71"/>
                      <a:pt x="3" y="107"/>
                    </a:cubicBezTo>
                    <a:cubicBezTo>
                      <a:pt x="4" y="142"/>
                      <a:pt x="4" y="178"/>
                      <a:pt x="4" y="213"/>
                    </a:cubicBezTo>
                    <a:cubicBezTo>
                      <a:pt x="4" y="284"/>
                      <a:pt x="3" y="356"/>
                      <a:pt x="3" y="427"/>
                    </a:cubicBezTo>
                    <a:cubicBezTo>
                      <a:pt x="3" y="462"/>
                      <a:pt x="2" y="498"/>
                      <a:pt x="2" y="533"/>
                    </a:cubicBezTo>
                    <a:cubicBezTo>
                      <a:pt x="3" y="569"/>
                      <a:pt x="3" y="604"/>
                      <a:pt x="3" y="640"/>
                    </a:cubicBezTo>
                    <a:cubicBezTo>
                      <a:pt x="4" y="711"/>
                      <a:pt x="3" y="782"/>
                      <a:pt x="2" y="8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>
                  <a:solidFill>
                    <a:srgbClr val="9A5315"/>
                  </a:solidFill>
                </a:endParaRPr>
              </a:p>
            </p:txBody>
          </p:sp>
        </p:grpSp>
        <p:sp>
          <p:nvSpPr>
            <p:cNvPr id="12" name="Freeform 45"/>
            <p:cNvSpPr>
              <a:spLocks noEditPoints="1"/>
            </p:cNvSpPr>
            <p:nvPr/>
          </p:nvSpPr>
          <p:spPr bwMode="auto">
            <a:xfrm rot="16200000" flipV="1">
              <a:off x="5186001" y="5323012"/>
              <a:ext cx="477390" cy="524504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3" name="Freeform 46"/>
            <p:cNvSpPr>
              <a:spLocks noEditPoints="1"/>
            </p:cNvSpPr>
            <p:nvPr/>
          </p:nvSpPr>
          <p:spPr bwMode="auto">
            <a:xfrm rot="16200000" flipV="1">
              <a:off x="5197295" y="5324846"/>
              <a:ext cx="477390" cy="511956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4" name="Freeform 47"/>
            <p:cNvSpPr>
              <a:spLocks noEditPoints="1"/>
            </p:cNvSpPr>
            <p:nvPr/>
          </p:nvSpPr>
          <p:spPr bwMode="auto">
            <a:xfrm rot="16200000" flipV="1">
              <a:off x="11076843" y="5321082"/>
              <a:ext cx="508476" cy="519485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5" name="Freeform 48"/>
            <p:cNvSpPr>
              <a:spLocks noEditPoints="1"/>
            </p:cNvSpPr>
            <p:nvPr/>
          </p:nvSpPr>
          <p:spPr bwMode="auto">
            <a:xfrm rot="16200000" flipV="1">
              <a:off x="11093207" y="5321324"/>
              <a:ext cx="470728" cy="534543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6" name="Freeform 49"/>
            <p:cNvSpPr>
              <a:spLocks noEditPoints="1"/>
            </p:cNvSpPr>
            <p:nvPr/>
          </p:nvSpPr>
          <p:spPr bwMode="auto">
            <a:xfrm rot="16200000" flipV="1">
              <a:off x="11051654" y="771453"/>
              <a:ext cx="468508" cy="519485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7" name="Freeform 50"/>
            <p:cNvSpPr>
              <a:spLocks noEditPoints="1"/>
            </p:cNvSpPr>
            <p:nvPr/>
          </p:nvSpPr>
          <p:spPr bwMode="auto">
            <a:xfrm rot="16200000" flipV="1">
              <a:off x="11044126" y="786511"/>
              <a:ext cx="468508" cy="489370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8" name="Freeform 51"/>
            <p:cNvSpPr>
              <a:spLocks noEditPoints="1"/>
            </p:cNvSpPr>
            <p:nvPr/>
          </p:nvSpPr>
          <p:spPr bwMode="auto">
            <a:xfrm rot="16200000" flipV="1">
              <a:off x="5232723" y="721157"/>
              <a:ext cx="424100" cy="544581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  <p:sp>
          <p:nvSpPr>
            <p:cNvPr id="19" name="Freeform 52"/>
            <p:cNvSpPr>
              <a:spLocks noEditPoints="1"/>
            </p:cNvSpPr>
            <p:nvPr/>
          </p:nvSpPr>
          <p:spPr bwMode="auto">
            <a:xfrm rot="16200000" flipV="1">
              <a:off x="5241796" y="749729"/>
              <a:ext cx="428541" cy="491879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rgbClr val="9A5315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210312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6613" y="1031195"/>
            <a:ext cx="5943600" cy="4572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92891" y="3555529"/>
            <a:ext cx="3840480" cy="2168517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3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0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4269" y="304800"/>
            <a:ext cx="1729531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5" y="304800"/>
            <a:ext cx="8633671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9A531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613" y="1828800"/>
            <a:ext cx="6858003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5609" y="3733800"/>
            <a:ext cx="6858003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2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5" y="1825625"/>
            <a:ext cx="4954588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4951415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27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505081"/>
            <a:ext cx="4956048" cy="3476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81"/>
            <a:ext cx="4956048" cy="3476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85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28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t>3/30/2020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8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3/30/2020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574433" y="724625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85121" y="724625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6" name="Picture Placeholder 33"/>
          <p:cNvSpPr>
            <a:spLocks noGrp="1" noChangeAspect="1"/>
          </p:cNvSpPr>
          <p:nvPr>
            <p:ph type="pic" sz="quarter" idx="17"/>
          </p:nvPr>
        </p:nvSpPr>
        <p:spPr>
          <a:xfrm>
            <a:off x="833624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7" name="Picture Placeholder 33"/>
          <p:cNvSpPr>
            <a:spLocks noGrp="1" noChangeAspect="1"/>
          </p:cNvSpPr>
          <p:nvPr>
            <p:ph type="pic" sz="quarter" idx="18"/>
          </p:nvPr>
        </p:nvSpPr>
        <p:spPr>
          <a:xfrm>
            <a:off x="6544313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11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3/30/2020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 rot="5400000">
            <a:off x="4030971" y="647727"/>
            <a:ext cx="4116828" cy="338328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4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263071" y="1127738"/>
            <a:ext cx="4114800" cy="3381615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grpSp>
        <p:nvGrpSpPr>
          <p:cNvPr id="65" name="Group 64"/>
          <p:cNvGrpSpPr>
            <a:grpSpLocks noChangeAspect="1"/>
          </p:cNvGrpSpPr>
          <p:nvPr/>
        </p:nvGrpSpPr>
        <p:grpSpPr>
          <a:xfrm rot="5400000">
            <a:off x="7803905" y="1127741"/>
            <a:ext cx="4114800" cy="338161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66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69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0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1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2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3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4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5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6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77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78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4599885" y="53340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9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834571" y="101359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0" name="Picture Placeholder 33"/>
          <p:cNvSpPr>
            <a:spLocks noGrp="1"/>
          </p:cNvSpPr>
          <p:nvPr>
            <p:ph type="pic" sz="quarter" idx="20"/>
          </p:nvPr>
        </p:nvSpPr>
        <p:spPr>
          <a:xfrm>
            <a:off x="8375405" y="1013591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948871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582378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489705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NUL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3" y="304800"/>
            <a:ext cx="10058403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5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CF99945-0A15-4715-AB6C-F5E56CF20F70}" type="datetimeFigureOut">
              <a:rPr lang="en-US"/>
              <a:pPr/>
              <a:t>3/30/2020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3" y="6019801"/>
            <a:ext cx="594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213" y="6019801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063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7454" indent="-347454" algn="l" defTabSz="914354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27" indent="-283450" algn="l" defTabSz="914354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3" y="304800"/>
            <a:ext cx="10058403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5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4CF99945-0A15-4715-AB6C-F5E56CF20F70}" type="datetimeFigureOut">
              <a:rPr lang="en-US">
                <a:solidFill>
                  <a:srgbClr val="9A5315"/>
                </a:solidFill>
              </a:rPr>
              <a:pPr/>
              <a:t>3/30/2020</a:t>
            </a:fld>
            <a:endParaRPr>
              <a:solidFill>
                <a:srgbClr val="9A531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3" y="6019801"/>
            <a:ext cx="594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>
              <a:solidFill>
                <a:srgbClr val="9A531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213" y="6019801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022B156B-59AE-415F-B24B-8756D48BB977}" type="slidenum">
              <a:rPr>
                <a:solidFill>
                  <a:srgbClr val="9A5315"/>
                </a:solidFill>
              </a:rPr>
              <a:pPr/>
              <a:t>‹#›</a:t>
            </a:fld>
            <a:endParaRPr>
              <a:solidFill>
                <a:srgbClr val="9A53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60591" indent="-260591" algn="l" defTabSz="685766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5470" indent="-212588" algn="l" defTabSz="685766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ksYSCWpFKBo?version=3&amp;hl=en_US&amp;rel=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microsoft.com/office/2007/relationships/media" Target="NULL"/><Relationship Id="rId5" Type="http://schemas.openxmlformats.org/officeDocument/2006/relationships/image" Target="NULL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Home and Native 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Nations in Canada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39" y="1323974"/>
            <a:ext cx="2307828" cy="1362075"/>
          </a:xfrm>
        </p:spPr>
        <p:txBody>
          <a:bodyPr>
            <a:normAutofit/>
          </a:bodyPr>
          <a:lstStyle/>
          <a:p>
            <a:r>
              <a:rPr lang="en-CA" dirty="0"/>
              <a:t>First </a:t>
            </a:r>
            <a:br>
              <a:rPr lang="en-CA" dirty="0"/>
            </a:br>
            <a:r>
              <a:rPr lang="en-CA" dirty="0"/>
              <a:t>explorers </a:t>
            </a:r>
          </a:p>
        </p:txBody>
      </p:sp>
      <p:pic>
        <p:nvPicPr>
          <p:cNvPr id="4" name="ksYSCWpFKBo?version=3&amp;hl=en_US&amp;rel=0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39616" y="342900"/>
            <a:ext cx="8363273" cy="627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11449050" cy="619125"/>
          </a:xfrm>
        </p:spPr>
        <p:txBody>
          <a:bodyPr>
            <a:normAutofit fontScale="90000"/>
          </a:bodyPr>
          <a:lstStyle/>
          <a:p>
            <a:r>
              <a:rPr lang="en-CA" dirty="0"/>
              <a:t>Timeline of First Nation s History in Canada (20 min)</a:t>
            </a:r>
          </a:p>
        </p:txBody>
      </p:sp>
      <p:pic>
        <p:nvPicPr>
          <p:cNvPr id="4" name="Canadian History and the Indian Residential School System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149" y="1000125"/>
            <a:ext cx="9824451" cy="5526739"/>
          </a:xfrm>
        </p:spPr>
      </p:pic>
    </p:spTree>
    <p:extLst>
      <p:ext uri="{BB962C8B-B14F-4D97-AF65-F5344CB8AC3E}">
        <p14:creationId xmlns:p14="http://schemas.microsoft.com/office/powerpoint/2010/main" val="21532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5213" y="304800"/>
            <a:ext cx="10058403" cy="460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Stephen Harper’s Apology (2008)</a:t>
            </a:r>
          </a:p>
        </p:txBody>
      </p:sp>
      <p:pic>
        <p:nvPicPr>
          <p:cNvPr id="9" name="Canadian Federal Government Apology to First Nations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5213" y="894521"/>
            <a:ext cx="10313872" cy="5801553"/>
          </a:xfrm>
        </p:spPr>
      </p:pic>
    </p:spTree>
    <p:extLst>
      <p:ext uri="{BB962C8B-B14F-4D97-AF65-F5344CB8AC3E}">
        <p14:creationId xmlns:p14="http://schemas.microsoft.com/office/powerpoint/2010/main" val="401740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Story:  read aloud to class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5213" y="2166305"/>
            <a:ext cx="96648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Placemat activity: </a:t>
            </a:r>
          </a:p>
          <a:p>
            <a:pPr algn="ctr"/>
            <a:r>
              <a:rPr lang="en-US" sz="4800" dirty="0"/>
              <a:t> </a:t>
            </a: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Is an Apology enough?</a:t>
            </a:r>
          </a:p>
          <a:p>
            <a:pPr algn="ctr"/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your ideas / thoughts in the space provided.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a group, discuss your ideas and come to a consensus.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your joint opinion as a sentence in the center box.</a:t>
            </a:r>
          </a:p>
        </p:txBody>
      </p:sp>
    </p:spTree>
    <p:extLst>
      <p:ext uri="{BB962C8B-B14F-4D97-AF65-F5344CB8AC3E}">
        <p14:creationId xmlns:p14="http://schemas.microsoft.com/office/powerpoint/2010/main" val="342752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8925-3169-403C-B6AD-DDF9A5F6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910" y="304801"/>
            <a:ext cx="7953204" cy="682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60s Scoop and Foster Care today</a:t>
            </a:r>
          </a:p>
        </p:txBody>
      </p:sp>
      <p:pic>
        <p:nvPicPr>
          <p:cNvPr id="4" name="Why Indigenous children are overrepresented in Canada's foster care system">
            <a:hlinkClick r:id="" action="ppaction://media"/>
            <a:extLst>
              <a:ext uri="{FF2B5EF4-FFF2-40B4-BE49-F238E27FC236}">
                <a16:creationId xmlns:a16="http://schemas.microsoft.com/office/drawing/2014/main" id="{7B51CF1C-17FD-4CF8-81C9-7D155BE14F70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25685" y="1074095"/>
            <a:ext cx="9740629" cy="5479104"/>
          </a:xfrm>
        </p:spPr>
      </p:pic>
    </p:spTree>
    <p:extLst>
      <p:ext uri="{BB962C8B-B14F-4D97-AF65-F5344CB8AC3E}">
        <p14:creationId xmlns:p14="http://schemas.microsoft.com/office/powerpoint/2010/main" val="248506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2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Poem:  “The History Lesson”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Read out loud</a:t>
            </a: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Unpack meaning / allusions – stanza by stanza – what don’t you understand?  What does it mean?</a:t>
            </a: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Small group discussion:  What stands out to you?  What do you think?</a:t>
            </a: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Conclusions:  What are the themes / Big ideas?</a:t>
            </a:r>
          </a:p>
          <a:p>
            <a:pPr lvl="0"/>
            <a:r>
              <a:rPr lang="en-US" dirty="0">
                <a:latin typeface="Arial Narrow" panose="020B0606020202030204" pitchFamily="34" charset="0"/>
              </a:rPr>
              <a:t>Create a Headline.  </a:t>
            </a:r>
          </a:p>
          <a:p>
            <a:r>
              <a:rPr lang="en-US" dirty="0">
                <a:latin typeface="Arial Narrow" panose="020B0606020202030204" pitchFamily="34" charset="0"/>
              </a:rPr>
              <a:t>Paragraph: what was the impact of colonialism / European contact?  </a:t>
            </a:r>
          </a:p>
          <a:p>
            <a:pPr marL="0" lv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ignsofanation.blog.yorku.ca/files/2014/10/Bea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3757613"/>
            <a:ext cx="3550603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2412" y="519109"/>
            <a:ext cx="6497163" cy="12906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history of </a:t>
            </a:r>
            <a:br>
              <a:rPr lang="en-US" dirty="0"/>
            </a:br>
            <a:r>
              <a:rPr lang="en-US" dirty="0"/>
              <a:t>First Nations and Canada began with the Fur trade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823911"/>
            <a:ext cx="4897517" cy="2495550"/>
          </a:xfrm>
        </p:spPr>
      </p:pic>
      <p:pic>
        <p:nvPicPr>
          <p:cNvPr id="9" name="Picture 2" descr="http://lightstreamweb.com/bx/_files/102images/art_large/courierdubois_fin_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48" y="2071686"/>
            <a:ext cx="635424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1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75" y="1106400"/>
            <a:ext cx="5186049" cy="45720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5213" y="304800"/>
            <a:ext cx="10058403" cy="8016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HBC (British Company) has Charter for Fur Trade in land that will be Canada</a:t>
            </a:r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1019175"/>
            <a:ext cx="4572000" cy="457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3025" y="5874651"/>
            <a:ext cx="325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Year:  1700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05700" y="5936207"/>
            <a:ext cx="340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Year:  1850</a:t>
            </a:r>
          </a:p>
        </p:txBody>
      </p:sp>
      <p:pic>
        <p:nvPicPr>
          <p:cNvPr id="17" name="Picture 8" descr="https://upload.wikimedia.org/wikipedia/en/thumb/d/d5/Hudson's_Bay_Company_(emblem).svg/1205px-Hudson's_Bay_Company_(emblem)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52" y="910149"/>
            <a:ext cx="1805170" cy="15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99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http://s3.amazonaws.com/media.wbur.org/wordpress/12/files/2010/07/100712_Buffalo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3" y="195262"/>
            <a:ext cx="5839170" cy="35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creeinfo.wikispaces.com/file/view/bison.png/283568176/515x313/bi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432231"/>
            <a:ext cx="5314950" cy="323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marquette.edu/library/archives/News/spotlight/12-2008/MUA_ITS_00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04" y="363566"/>
            <a:ext cx="5204018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53475" y="50292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Jesuit Priests:  Mission to convert all to Christianity – impact Indigenous Culture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999" y="4143376"/>
            <a:ext cx="14001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Bison furs also in great demand</a:t>
            </a:r>
          </a:p>
          <a:p>
            <a:r>
              <a:rPr lang="en-US" dirty="0"/>
              <a:t>-impact Indigenous culture</a:t>
            </a:r>
          </a:p>
        </p:txBody>
      </p:sp>
    </p:spTree>
    <p:extLst>
      <p:ext uri="{BB962C8B-B14F-4D97-AF65-F5344CB8AC3E}">
        <p14:creationId xmlns:p14="http://schemas.microsoft.com/office/powerpoint/2010/main" val="69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115" y="1043401"/>
            <a:ext cx="4808541" cy="12192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Small pox</a:t>
            </a:r>
            <a:br>
              <a:rPr lang="en-US" dirty="0"/>
            </a:br>
            <a:r>
              <a:rPr lang="en-US" dirty="0"/>
              <a:t>devastating disease</a:t>
            </a:r>
          </a:p>
        </p:txBody>
      </p:sp>
      <p:pic>
        <p:nvPicPr>
          <p:cNvPr id="6148" name="Picture 4" descr="http://www.learnnc.org/lp/media/uploads/2007/10/smallpox-vict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1" y="1043401"/>
            <a:ext cx="5767099" cy="446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6049" y="2216982"/>
            <a:ext cx="4914901" cy="4019550"/>
          </a:xfrm>
        </p:spPr>
        <p:txBody>
          <a:bodyPr>
            <a:normAutofit/>
          </a:bodyPr>
          <a:lstStyle/>
          <a:p>
            <a:r>
              <a:rPr lang="en-US" dirty="0"/>
              <a:t>Alcohol introduced</a:t>
            </a:r>
          </a:p>
          <a:p>
            <a:r>
              <a:rPr lang="en-US" dirty="0"/>
              <a:t>Firearms introduced</a:t>
            </a:r>
          </a:p>
          <a:p>
            <a:r>
              <a:rPr lang="en-US" dirty="0"/>
              <a:t>Capitalism introduced</a:t>
            </a:r>
          </a:p>
          <a:p>
            <a:r>
              <a:rPr lang="en-US" dirty="0"/>
              <a:t>American “Manifest Destiny”</a:t>
            </a:r>
          </a:p>
          <a:p>
            <a:pPr marL="0" indent="0">
              <a:buNone/>
            </a:pPr>
            <a:r>
              <a:rPr lang="en-US" dirty="0"/>
              <a:t> (belief that God wants them to expand and take over the land)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93969-5938-4C9C-8363-0C1B8E91FE73}"/>
              </a:ext>
            </a:extLst>
          </p:cNvPr>
          <p:cNvSpPr txBox="1"/>
          <p:nvPr/>
        </p:nvSpPr>
        <p:spPr>
          <a:xfrm>
            <a:off x="614598" y="434715"/>
            <a:ext cx="10643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European Colonization has substantial impacts on Aboriginal People (physical and cultural attacks)</a:t>
            </a:r>
          </a:p>
        </p:txBody>
      </p:sp>
    </p:spTree>
    <p:extLst>
      <p:ext uri="{BB962C8B-B14F-4D97-AF65-F5344CB8AC3E}">
        <p14:creationId xmlns:p14="http://schemas.microsoft.com/office/powerpoint/2010/main" val="14401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888" y="1057275"/>
            <a:ext cx="2887662" cy="1219200"/>
          </a:xfrm>
        </p:spPr>
        <p:txBody>
          <a:bodyPr>
            <a:noAutofit/>
          </a:bodyPr>
          <a:lstStyle/>
          <a:p>
            <a:r>
              <a:rPr lang="en-US" sz="4000" b="1" dirty="0"/>
              <a:t>LAND TREATIES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1047" y="414932"/>
            <a:ext cx="7316078" cy="6443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2709862"/>
            <a:ext cx="3007644" cy="299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6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firstpeoplesofcanada.com/images/firstnations/fp_furtrade/ftchipew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240211"/>
            <a:ext cx="2771776" cy="261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http://www.pc.gc.ca/~/media/lhn-nhs/qc/lachine/f-r/gi_62bgvert.ash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544520"/>
            <a:ext cx="3815938" cy="617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uppercanadahistory.ca/finna/que3p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256933"/>
            <a:ext cx="57150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61000" y="4138854"/>
            <a:ext cx="25431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Changing economy:</a:t>
            </a:r>
          </a:p>
          <a:p>
            <a:endParaRPr lang="en-US" dirty="0"/>
          </a:p>
          <a:p>
            <a:r>
              <a:rPr lang="en-US" dirty="0"/>
              <a:t>  work for fur trade, gain new technology</a:t>
            </a:r>
          </a:p>
          <a:p>
            <a:endParaRPr lang="en-US" dirty="0"/>
          </a:p>
          <a:p>
            <a:r>
              <a:rPr lang="en-US" dirty="0"/>
              <a:t>Many forts built, many beaver hunted</a:t>
            </a:r>
          </a:p>
        </p:txBody>
      </p:sp>
    </p:spTree>
    <p:extLst>
      <p:ext uri="{BB962C8B-B14F-4D97-AF65-F5344CB8AC3E}">
        <p14:creationId xmlns:p14="http://schemas.microsoft.com/office/powerpoint/2010/main" val="291220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47" y="814387"/>
            <a:ext cx="2895600" cy="56569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Consider: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owned the Land?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Could it be “settled”?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 can’t it be shared?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3076" name="Picture 4" descr="http://www.mpm.edu/wirp/21Ama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814387"/>
            <a:ext cx="6864350" cy="517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ature Illustration 16x9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ature Illustration 16x9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310</Words>
  <Application>Microsoft Office PowerPoint</Application>
  <PresentationFormat>Widescreen</PresentationFormat>
  <Paragraphs>43</Paragraphs>
  <Slides>14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Aharoni</vt:lpstr>
      <vt:lpstr>Arial</vt:lpstr>
      <vt:lpstr>Arial Black</vt:lpstr>
      <vt:lpstr>Arial Narrow</vt:lpstr>
      <vt:lpstr>Segoe Print</vt:lpstr>
      <vt:lpstr>Nature Illustration 16x9</vt:lpstr>
      <vt:lpstr>1_Nature Illustration 16x9</vt:lpstr>
      <vt:lpstr>Our Home and Native Land</vt:lpstr>
      <vt:lpstr>Poem:  “The History Lesson”</vt:lpstr>
      <vt:lpstr>The history of  First Nations and Canada began with the Fur trade</vt:lpstr>
      <vt:lpstr>HBC (British Company) has Charter for Fur Trade in land that will be Canada</vt:lpstr>
      <vt:lpstr>PowerPoint Presentation</vt:lpstr>
      <vt:lpstr>Small pox devastating disease</vt:lpstr>
      <vt:lpstr>LAND TREATIES</vt:lpstr>
      <vt:lpstr>PowerPoint Presentation</vt:lpstr>
      <vt:lpstr>Consider:   Who owned the Land?  Could it be “settled”?  Why can’t it be shared?   </vt:lpstr>
      <vt:lpstr>First  explorers </vt:lpstr>
      <vt:lpstr>Timeline of First Nation s History in Canada (20 min)</vt:lpstr>
      <vt:lpstr>Stephen Harper’s Apology (2008)</vt:lpstr>
      <vt:lpstr>Story:  read aloud to class</vt:lpstr>
      <vt:lpstr>60s Scoop and Foster Care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2016-02-16T03:01:32Z</dcterms:created>
  <dcterms:modified xsi:type="dcterms:W3CDTF">2020-03-30T19:36:58Z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