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27"/>
  </p:notesMasterIdLst>
  <p:handoutMasterIdLst>
    <p:handoutMasterId r:id="rId28"/>
  </p:handoutMasterIdLst>
  <p:sldIdLst>
    <p:sldId id="1898" r:id="rId6"/>
    <p:sldId id="1899" r:id="rId7"/>
    <p:sldId id="1903" r:id="rId8"/>
    <p:sldId id="1904" r:id="rId9"/>
    <p:sldId id="1905" r:id="rId10"/>
    <p:sldId id="1906" r:id="rId11"/>
    <p:sldId id="1907" r:id="rId12"/>
    <p:sldId id="1900" r:id="rId13"/>
    <p:sldId id="1911" r:id="rId14"/>
    <p:sldId id="1912" r:id="rId15"/>
    <p:sldId id="1894" r:id="rId16"/>
    <p:sldId id="1893" r:id="rId17"/>
    <p:sldId id="1913" r:id="rId18"/>
    <p:sldId id="1901" r:id="rId19"/>
    <p:sldId id="1908" r:id="rId20"/>
    <p:sldId id="1895" r:id="rId21"/>
    <p:sldId id="1897" r:id="rId22"/>
    <p:sldId id="1914" r:id="rId23"/>
    <p:sldId id="1909" r:id="rId24"/>
    <p:sldId id="1896" r:id="rId25"/>
    <p:sldId id="1910" r:id="rId26"/>
  </p:sldIdLst>
  <p:sldSz cx="9144000" cy="6858000" type="screen4x3"/>
  <p:notesSz cx="6669088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84">
          <p15:clr>
            <a:srgbClr val="A4A3A4"/>
          </p15:clr>
        </p15:guide>
        <p15:guide id="2" pos="1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0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9B3"/>
    <a:srgbClr val="FCDD5B"/>
    <a:srgbClr val="FFF9EB"/>
    <a:srgbClr val="FFF4D9"/>
    <a:srgbClr val="FFDC6D"/>
    <a:srgbClr val="FDEBA1"/>
    <a:srgbClr val="FDE683"/>
    <a:srgbClr val="7A5D00"/>
    <a:srgbClr val="FFD13F"/>
    <a:srgbClr val="3B4A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19895" autoAdjust="0"/>
    <p:restoredTop sz="96970" autoAdjust="0"/>
  </p:normalViewPr>
  <p:slideViewPr>
    <p:cSldViewPr snapToGrid="0">
      <p:cViewPr varScale="1">
        <p:scale>
          <a:sx n="86" d="100"/>
          <a:sy n="86" d="100"/>
        </p:scale>
        <p:origin x="960" y="58"/>
      </p:cViewPr>
      <p:guideLst>
        <p:guide orient="horz" pos="3884"/>
        <p:guide pos="14"/>
      </p:guideLst>
    </p:cSldViewPr>
  </p:slideViewPr>
  <p:outlineViewPr>
    <p:cViewPr>
      <p:scale>
        <a:sx n="33" d="100"/>
        <a:sy n="33" d="100"/>
      </p:scale>
      <p:origin x="0" y="13494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71" d="100"/>
        <a:sy n="71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-2040" y="-120"/>
      </p:cViewPr>
      <p:guideLst>
        <p:guide orient="horz" pos="3127"/>
        <p:guide pos="2101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9D54F4-570F-4A4C-BBB9-0B90F27CD9FE}" type="datetimeFigureOut">
              <a:rPr lang="en-US" smtClean="0"/>
              <a:pPr/>
              <a:t>6/23/2015</a:t>
            </a:fld>
            <a:endParaRPr lang="en-GB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777607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EEEA3C-1731-4962-9BCA-218C4D16FEB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25511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7CCB5A-2AF8-45C2-B5D6-60D1711D5104}" type="datetimeFigureOut">
              <a:rPr lang="en-US" smtClean="0"/>
              <a:pPr/>
              <a:t>6/23/2015</a:t>
            </a:fld>
            <a:endParaRPr lang="en-GB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66909" y="4715907"/>
            <a:ext cx="533527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GB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777607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63D9D3-BF7D-4189-A984-3F44183927C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3137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63D9D3-BF7D-4189-A984-3F44183927C1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536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en-GB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en-GB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0265C-CF96-4A9F-B1AD-C9910DD93311}" type="datetimeFigureOut">
              <a:rPr lang="en-US" smtClean="0"/>
              <a:pPr/>
              <a:t>6/23/2015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13E34-E244-476D-9011-3403E7D6764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en-GB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GB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0265C-CF96-4A9F-B1AD-C9910DD93311}" type="datetimeFigureOut">
              <a:rPr lang="en-US" smtClean="0"/>
              <a:pPr/>
              <a:t>6/23/2015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13E34-E244-476D-9011-3403E7D6764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en-GB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GB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0265C-CF96-4A9F-B1AD-C9910DD93311}" type="datetimeFigureOut">
              <a:rPr lang="en-US" smtClean="0"/>
              <a:pPr/>
              <a:t>6/23/2015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13E34-E244-476D-9011-3403E7D6764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en-GB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en-GB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0265C-CF96-4A9F-B1AD-C9910DD933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13E34-E244-476D-9011-3403E7D6764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en-GB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GB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0265C-CF96-4A9F-B1AD-C9910DD933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13E34-E244-476D-9011-3403E7D6764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en-GB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0265C-CF96-4A9F-B1AD-C9910DD933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13E34-E244-476D-9011-3403E7D6764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en-GB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GB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GB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0265C-CF96-4A9F-B1AD-C9910DD933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13E34-E244-476D-9011-3403E7D6764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en-GB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GB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GB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0265C-CF96-4A9F-B1AD-C9910DD933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13E34-E244-476D-9011-3403E7D6764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en-GB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0265C-CF96-4A9F-B1AD-C9910DD933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13E34-E244-476D-9011-3403E7D6764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0265C-CF96-4A9F-B1AD-C9910DD933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13E34-E244-476D-9011-3403E7D6764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en-GB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GB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0265C-CF96-4A9F-B1AD-C9910DD933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13E34-E244-476D-9011-3403E7D6764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en-GB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GB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0265C-CF96-4A9F-B1AD-C9910DD93311}" type="datetimeFigureOut">
              <a:rPr lang="en-US" smtClean="0"/>
              <a:pPr/>
              <a:t>6/23/2015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13E34-E244-476D-9011-3403E7D6764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en-GB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0265C-CF96-4A9F-B1AD-C9910DD933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13E34-E244-476D-9011-3403E7D6764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en-GB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GB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0265C-CF96-4A9F-B1AD-C9910DD933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13E34-E244-476D-9011-3403E7D6764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en-GB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GB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0265C-CF96-4A9F-B1AD-C9910DD933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13E34-E244-476D-9011-3403E7D6764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1B0EA315-1B6C-4753-ADD4-5968803917F5}" type="datetimeFigureOut">
              <a:rPr lang="en-CA" smtClean="0">
                <a:solidFill>
                  <a:srgbClr val="575F6D"/>
                </a:solidFill>
              </a:rPr>
              <a:pPr/>
              <a:t>23/06/2015</a:t>
            </a:fld>
            <a:endParaRPr lang="en-CA">
              <a:solidFill>
                <a:srgbClr val="575F6D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CA">
              <a:solidFill>
                <a:srgbClr val="575F6D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C55A72D7-F6E9-420D-AA2D-C2BAAF905F32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064088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B0EA315-1B6C-4753-ADD4-5968803917F5}" type="datetimeFigureOut">
              <a:rPr lang="en-CA" smtClean="0">
                <a:solidFill>
                  <a:srgbClr val="575F6D"/>
                </a:solidFill>
              </a:rPr>
              <a:pPr/>
              <a:t>23/06/2015</a:t>
            </a:fld>
            <a:endParaRPr lang="en-CA">
              <a:solidFill>
                <a:srgbClr val="575F6D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C55A72D7-F6E9-420D-AA2D-C2BAAF905F32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CA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9126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1B0EA315-1B6C-4753-ADD4-5968803917F5}" type="datetimeFigureOut">
              <a:rPr lang="en-CA" smtClean="0">
                <a:solidFill>
                  <a:srgbClr val="FFF39D"/>
                </a:solidFill>
              </a:rPr>
              <a:pPr/>
              <a:t>23/06/2015</a:t>
            </a:fld>
            <a:endParaRPr lang="en-CA">
              <a:solidFill>
                <a:srgbClr val="FFF39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CA">
              <a:solidFill>
                <a:srgbClr val="FFF39D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C55A72D7-F6E9-420D-AA2D-C2BAAF905F32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42686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A315-1B6C-4753-ADD4-5968803917F5}" type="datetimeFigureOut">
              <a:rPr lang="en-CA" smtClean="0">
                <a:solidFill>
                  <a:srgbClr val="575F6D"/>
                </a:solidFill>
              </a:rPr>
              <a:pPr/>
              <a:t>23/06/2015</a:t>
            </a:fld>
            <a:endParaRPr lang="en-CA">
              <a:solidFill>
                <a:srgbClr val="575F6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575F6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A72D7-F6E9-420D-AA2D-C2BAAF905F32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8072200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A315-1B6C-4753-ADD4-5968803917F5}" type="datetimeFigureOut">
              <a:rPr lang="en-CA" smtClean="0">
                <a:solidFill>
                  <a:srgbClr val="575F6D"/>
                </a:solidFill>
              </a:rPr>
              <a:pPr/>
              <a:t>23/06/2015</a:t>
            </a:fld>
            <a:endParaRPr lang="en-CA">
              <a:solidFill>
                <a:srgbClr val="575F6D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575F6D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A72D7-F6E9-420D-AA2D-C2BAAF905F32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04767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B0EA315-1B6C-4753-ADD4-5968803917F5}" type="datetimeFigureOut">
              <a:rPr lang="en-CA" smtClean="0">
                <a:solidFill>
                  <a:srgbClr val="575F6D"/>
                </a:solidFill>
              </a:rPr>
              <a:pPr/>
              <a:t>23/06/2015</a:t>
            </a:fld>
            <a:endParaRPr lang="en-CA">
              <a:solidFill>
                <a:srgbClr val="575F6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C55A72D7-F6E9-420D-AA2D-C2BAAF905F32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CA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5637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A315-1B6C-4753-ADD4-5968803917F5}" type="datetimeFigureOut">
              <a:rPr lang="en-CA" smtClean="0">
                <a:solidFill>
                  <a:srgbClr val="575F6D"/>
                </a:solidFill>
              </a:rPr>
              <a:pPr/>
              <a:t>23/06/2015</a:t>
            </a:fld>
            <a:endParaRPr lang="en-CA">
              <a:solidFill>
                <a:srgbClr val="575F6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575F6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A72D7-F6E9-420D-AA2D-C2BAAF905F32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49980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en-GB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0265C-CF96-4A9F-B1AD-C9910DD93311}" type="datetimeFigureOut">
              <a:rPr lang="en-US" smtClean="0"/>
              <a:pPr/>
              <a:t>6/23/2015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13E34-E244-476D-9011-3403E7D6764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B0EA315-1B6C-4753-ADD4-5968803917F5}" type="datetimeFigureOut">
              <a:rPr lang="en-CA" smtClean="0">
                <a:solidFill>
                  <a:srgbClr val="575F6D"/>
                </a:solidFill>
              </a:rPr>
              <a:pPr/>
              <a:t>23/06/2015</a:t>
            </a:fld>
            <a:endParaRPr lang="en-CA">
              <a:solidFill>
                <a:srgbClr val="575F6D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C55A72D7-F6E9-420D-AA2D-C2BAAF905F32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CA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2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B0EA315-1B6C-4753-ADD4-5968803917F5}" type="datetimeFigureOut">
              <a:rPr lang="en-CA" smtClean="0">
                <a:solidFill>
                  <a:srgbClr val="575F6D"/>
                </a:solidFill>
              </a:rPr>
              <a:pPr/>
              <a:t>23/06/2015</a:t>
            </a:fld>
            <a:endParaRPr lang="en-CA">
              <a:solidFill>
                <a:srgbClr val="575F6D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C55A72D7-F6E9-420D-AA2D-C2BAAF905F32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CA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1783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A315-1B6C-4753-ADD4-5968803917F5}" type="datetimeFigureOut">
              <a:rPr lang="en-CA" smtClean="0">
                <a:solidFill>
                  <a:srgbClr val="575F6D"/>
                </a:solidFill>
              </a:rPr>
              <a:pPr/>
              <a:t>23/06/2015</a:t>
            </a:fld>
            <a:endParaRPr lang="en-CA">
              <a:solidFill>
                <a:srgbClr val="575F6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575F6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A72D7-F6E9-420D-AA2D-C2BAAF905F32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521479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A315-1B6C-4753-ADD4-5968803917F5}" type="datetimeFigureOut">
              <a:rPr lang="en-CA" smtClean="0">
                <a:solidFill>
                  <a:srgbClr val="575F6D"/>
                </a:solidFill>
              </a:rPr>
              <a:pPr/>
              <a:t>23/06/2015</a:t>
            </a:fld>
            <a:endParaRPr lang="en-CA">
              <a:solidFill>
                <a:srgbClr val="575F6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575F6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A72D7-F6E9-420D-AA2D-C2BAAF905F32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906459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1B0EA315-1B6C-4753-ADD4-5968803917F5}" type="datetimeFigureOut">
              <a:rPr lang="en-CA" smtClean="0">
                <a:solidFill>
                  <a:srgbClr val="575F6D"/>
                </a:solidFill>
              </a:rPr>
              <a:pPr/>
              <a:t>23/06/2015</a:t>
            </a:fld>
            <a:endParaRPr lang="en-CA">
              <a:solidFill>
                <a:srgbClr val="575F6D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CA">
              <a:solidFill>
                <a:srgbClr val="575F6D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C55A72D7-F6E9-420D-AA2D-C2BAAF905F32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374996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B0EA315-1B6C-4753-ADD4-5968803917F5}" type="datetimeFigureOut">
              <a:rPr lang="en-CA" smtClean="0">
                <a:solidFill>
                  <a:srgbClr val="575F6D"/>
                </a:solidFill>
              </a:rPr>
              <a:pPr/>
              <a:t>23/06/2015</a:t>
            </a:fld>
            <a:endParaRPr lang="en-CA">
              <a:solidFill>
                <a:srgbClr val="575F6D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C55A72D7-F6E9-420D-AA2D-C2BAAF905F32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CA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8195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1B0EA315-1B6C-4753-ADD4-5968803917F5}" type="datetimeFigureOut">
              <a:rPr lang="en-CA" smtClean="0">
                <a:solidFill>
                  <a:srgbClr val="FFF39D"/>
                </a:solidFill>
              </a:rPr>
              <a:pPr/>
              <a:t>23/06/2015</a:t>
            </a:fld>
            <a:endParaRPr lang="en-CA">
              <a:solidFill>
                <a:srgbClr val="FFF39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CA">
              <a:solidFill>
                <a:srgbClr val="FFF39D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C55A72D7-F6E9-420D-AA2D-C2BAAF905F32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143804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A315-1B6C-4753-ADD4-5968803917F5}" type="datetimeFigureOut">
              <a:rPr lang="en-CA" smtClean="0">
                <a:solidFill>
                  <a:srgbClr val="575F6D"/>
                </a:solidFill>
              </a:rPr>
              <a:pPr/>
              <a:t>23/06/2015</a:t>
            </a:fld>
            <a:endParaRPr lang="en-CA">
              <a:solidFill>
                <a:srgbClr val="575F6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575F6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A72D7-F6E9-420D-AA2D-C2BAAF905F32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8821696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A315-1B6C-4753-ADD4-5968803917F5}" type="datetimeFigureOut">
              <a:rPr lang="en-CA" smtClean="0">
                <a:solidFill>
                  <a:srgbClr val="575F6D"/>
                </a:solidFill>
              </a:rPr>
              <a:pPr/>
              <a:t>23/06/2015</a:t>
            </a:fld>
            <a:endParaRPr lang="en-CA">
              <a:solidFill>
                <a:srgbClr val="575F6D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575F6D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A72D7-F6E9-420D-AA2D-C2BAAF905F32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18649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B0EA315-1B6C-4753-ADD4-5968803917F5}" type="datetimeFigureOut">
              <a:rPr lang="en-CA" smtClean="0">
                <a:solidFill>
                  <a:srgbClr val="575F6D"/>
                </a:solidFill>
              </a:rPr>
              <a:pPr/>
              <a:t>23/06/2015</a:t>
            </a:fld>
            <a:endParaRPr lang="en-CA">
              <a:solidFill>
                <a:srgbClr val="575F6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C55A72D7-F6E9-420D-AA2D-C2BAAF905F32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CA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352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en-GB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GB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GB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0265C-CF96-4A9F-B1AD-C9910DD93311}" type="datetimeFigureOut">
              <a:rPr lang="en-US" smtClean="0"/>
              <a:pPr/>
              <a:t>6/23/2015</a:t>
            </a:fld>
            <a:endParaRPr lang="en-GB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13E34-E244-476D-9011-3403E7D6764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A315-1B6C-4753-ADD4-5968803917F5}" type="datetimeFigureOut">
              <a:rPr lang="en-CA" smtClean="0">
                <a:solidFill>
                  <a:srgbClr val="575F6D"/>
                </a:solidFill>
              </a:rPr>
              <a:pPr/>
              <a:t>23/06/2015</a:t>
            </a:fld>
            <a:endParaRPr lang="en-CA">
              <a:solidFill>
                <a:srgbClr val="575F6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575F6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A72D7-F6E9-420D-AA2D-C2BAAF905F32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683334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B0EA315-1B6C-4753-ADD4-5968803917F5}" type="datetimeFigureOut">
              <a:rPr lang="en-CA" smtClean="0">
                <a:solidFill>
                  <a:srgbClr val="575F6D"/>
                </a:solidFill>
              </a:rPr>
              <a:pPr/>
              <a:t>23/06/2015</a:t>
            </a:fld>
            <a:endParaRPr lang="en-CA">
              <a:solidFill>
                <a:srgbClr val="575F6D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C55A72D7-F6E9-420D-AA2D-C2BAAF905F32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CA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7592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B0EA315-1B6C-4753-ADD4-5968803917F5}" type="datetimeFigureOut">
              <a:rPr lang="en-CA" smtClean="0">
                <a:solidFill>
                  <a:srgbClr val="575F6D"/>
                </a:solidFill>
              </a:rPr>
              <a:pPr/>
              <a:t>23/06/2015</a:t>
            </a:fld>
            <a:endParaRPr lang="en-CA">
              <a:solidFill>
                <a:srgbClr val="575F6D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C55A72D7-F6E9-420D-AA2D-C2BAAF905F32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CA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2489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A315-1B6C-4753-ADD4-5968803917F5}" type="datetimeFigureOut">
              <a:rPr lang="en-CA" smtClean="0">
                <a:solidFill>
                  <a:srgbClr val="575F6D"/>
                </a:solidFill>
              </a:rPr>
              <a:pPr/>
              <a:t>23/06/2015</a:t>
            </a:fld>
            <a:endParaRPr lang="en-CA">
              <a:solidFill>
                <a:srgbClr val="575F6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575F6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A72D7-F6E9-420D-AA2D-C2BAAF905F32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218210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A315-1B6C-4753-ADD4-5968803917F5}" type="datetimeFigureOut">
              <a:rPr lang="en-CA" smtClean="0">
                <a:solidFill>
                  <a:srgbClr val="575F6D"/>
                </a:solidFill>
              </a:rPr>
              <a:pPr/>
              <a:t>23/06/2015</a:t>
            </a:fld>
            <a:endParaRPr lang="en-CA">
              <a:solidFill>
                <a:srgbClr val="575F6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575F6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A72D7-F6E9-420D-AA2D-C2BAAF905F32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443524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1B0EA315-1B6C-4753-ADD4-5968803917F5}" type="datetimeFigureOut">
              <a:rPr lang="en-CA" smtClean="0">
                <a:solidFill>
                  <a:srgbClr val="575F6D"/>
                </a:solidFill>
              </a:rPr>
              <a:pPr/>
              <a:t>23/06/2015</a:t>
            </a:fld>
            <a:endParaRPr lang="en-CA">
              <a:solidFill>
                <a:srgbClr val="575F6D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CA">
              <a:solidFill>
                <a:srgbClr val="575F6D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C55A72D7-F6E9-420D-AA2D-C2BAAF905F32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49926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B0EA315-1B6C-4753-ADD4-5968803917F5}" type="datetimeFigureOut">
              <a:rPr lang="en-CA" smtClean="0">
                <a:solidFill>
                  <a:srgbClr val="575F6D"/>
                </a:solidFill>
              </a:rPr>
              <a:pPr/>
              <a:t>23/06/2015</a:t>
            </a:fld>
            <a:endParaRPr lang="en-CA">
              <a:solidFill>
                <a:srgbClr val="575F6D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C55A72D7-F6E9-420D-AA2D-C2BAAF905F32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CA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7070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1B0EA315-1B6C-4753-ADD4-5968803917F5}" type="datetimeFigureOut">
              <a:rPr lang="en-CA" smtClean="0">
                <a:solidFill>
                  <a:srgbClr val="FFF39D"/>
                </a:solidFill>
              </a:rPr>
              <a:pPr/>
              <a:t>23/06/2015</a:t>
            </a:fld>
            <a:endParaRPr lang="en-CA">
              <a:solidFill>
                <a:srgbClr val="FFF39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CA">
              <a:solidFill>
                <a:srgbClr val="FFF39D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C55A72D7-F6E9-420D-AA2D-C2BAAF905F32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213703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A315-1B6C-4753-ADD4-5968803917F5}" type="datetimeFigureOut">
              <a:rPr lang="en-CA" smtClean="0">
                <a:solidFill>
                  <a:srgbClr val="575F6D"/>
                </a:solidFill>
              </a:rPr>
              <a:pPr/>
              <a:t>23/06/2015</a:t>
            </a:fld>
            <a:endParaRPr lang="en-CA">
              <a:solidFill>
                <a:srgbClr val="575F6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575F6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A72D7-F6E9-420D-AA2D-C2BAAF905F32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8501216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A315-1B6C-4753-ADD4-5968803917F5}" type="datetimeFigureOut">
              <a:rPr lang="en-CA" smtClean="0">
                <a:solidFill>
                  <a:srgbClr val="575F6D"/>
                </a:solidFill>
              </a:rPr>
              <a:pPr/>
              <a:t>23/06/2015</a:t>
            </a:fld>
            <a:endParaRPr lang="en-CA">
              <a:solidFill>
                <a:srgbClr val="575F6D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575F6D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A72D7-F6E9-420D-AA2D-C2BAAF905F32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3271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en-GB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GB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GB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0265C-CF96-4A9F-B1AD-C9910DD93311}" type="datetimeFigureOut">
              <a:rPr lang="en-US" smtClean="0"/>
              <a:pPr/>
              <a:t>6/23/2015</a:t>
            </a:fld>
            <a:endParaRPr lang="en-GB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13E34-E244-476D-9011-3403E7D6764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B0EA315-1B6C-4753-ADD4-5968803917F5}" type="datetimeFigureOut">
              <a:rPr lang="en-CA" smtClean="0">
                <a:solidFill>
                  <a:srgbClr val="575F6D"/>
                </a:solidFill>
              </a:rPr>
              <a:pPr/>
              <a:t>23/06/2015</a:t>
            </a:fld>
            <a:endParaRPr lang="en-CA">
              <a:solidFill>
                <a:srgbClr val="575F6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C55A72D7-F6E9-420D-AA2D-C2BAAF905F32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CA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7931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A315-1B6C-4753-ADD4-5968803917F5}" type="datetimeFigureOut">
              <a:rPr lang="en-CA" smtClean="0">
                <a:solidFill>
                  <a:srgbClr val="575F6D"/>
                </a:solidFill>
              </a:rPr>
              <a:pPr/>
              <a:t>23/06/2015</a:t>
            </a:fld>
            <a:endParaRPr lang="en-CA">
              <a:solidFill>
                <a:srgbClr val="575F6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575F6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A72D7-F6E9-420D-AA2D-C2BAAF905F32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219332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B0EA315-1B6C-4753-ADD4-5968803917F5}" type="datetimeFigureOut">
              <a:rPr lang="en-CA" smtClean="0">
                <a:solidFill>
                  <a:srgbClr val="575F6D"/>
                </a:solidFill>
              </a:rPr>
              <a:pPr/>
              <a:t>23/06/2015</a:t>
            </a:fld>
            <a:endParaRPr lang="en-CA">
              <a:solidFill>
                <a:srgbClr val="575F6D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C55A72D7-F6E9-420D-AA2D-C2BAAF905F32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CA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0592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B0EA315-1B6C-4753-ADD4-5968803917F5}" type="datetimeFigureOut">
              <a:rPr lang="en-CA" smtClean="0">
                <a:solidFill>
                  <a:srgbClr val="575F6D"/>
                </a:solidFill>
              </a:rPr>
              <a:pPr/>
              <a:t>23/06/2015</a:t>
            </a:fld>
            <a:endParaRPr lang="en-CA">
              <a:solidFill>
                <a:srgbClr val="575F6D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C55A72D7-F6E9-420D-AA2D-C2BAAF905F32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CA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8338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A315-1B6C-4753-ADD4-5968803917F5}" type="datetimeFigureOut">
              <a:rPr lang="en-CA" smtClean="0">
                <a:solidFill>
                  <a:srgbClr val="575F6D"/>
                </a:solidFill>
              </a:rPr>
              <a:pPr/>
              <a:t>23/06/2015</a:t>
            </a:fld>
            <a:endParaRPr lang="en-CA">
              <a:solidFill>
                <a:srgbClr val="575F6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575F6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A72D7-F6E9-420D-AA2D-C2BAAF905F32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456663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A315-1B6C-4753-ADD4-5968803917F5}" type="datetimeFigureOut">
              <a:rPr lang="en-CA" smtClean="0">
                <a:solidFill>
                  <a:srgbClr val="575F6D"/>
                </a:solidFill>
              </a:rPr>
              <a:pPr/>
              <a:t>23/06/2015</a:t>
            </a:fld>
            <a:endParaRPr lang="en-CA">
              <a:solidFill>
                <a:srgbClr val="575F6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575F6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A72D7-F6E9-420D-AA2D-C2BAAF905F32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18799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en-GB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0265C-CF96-4A9F-B1AD-C9910DD93311}" type="datetimeFigureOut">
              <a:rPr lang="en-US" smtClean="0"/>
              <a:pPr/>
              <a:t>6/23/2015</a:t>
            </a:fld>
            <a:endParaRPr lang="en-GB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13E34-E244-476D-9011-3403E7D6764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0265C-CF96-4A9F-B1AD-C9910DD93311}" type="datetimeFigureOut">
              <a:rPr lang="en-US" smtClean="0"/>
              <a:pPr/>
              <a:t>6/23/2015</a:t>
            </a:fld>
            <a:endParaRPr lang="en-GB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13E34-E244-476D-9011-3403E7D6764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en-GB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GB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0265C-CF96-4A9F-B1AD-C9910DD93311}" type="datetimeFigureOut">
              <a:rPr lang="en-US" smtClean="0"/>
              <a:pPr/>
              <a:t>6/23/2015</a:t>
            </a:fld>
            <a:endParaRPr lang="en-GB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13E34-E244-476D-9011-3403E7D6764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en-GB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0265C-CF96-4A9F-B1AD-C9910DD93311}" type="datetimeFigureOut">
              <a:rPr lang="en-US" smtClean="0"/>
              <a:pPr/>
              <a:t>6/23/2015</a:t>
            </a:fld>
            <a:endParaRPr lang="en-GB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13E34-E244-476D-9011-3403E7D6764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en-GB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GB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0265C-CF96-4A9F-B1AD-C9910DD93311}" type="datetimeFigureOut">
              <a:rPr lang="en-US" smtClean="0"/>
              <a:pPr/>
              <a:t>6/23/2015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13E34-E244-476D-9011-3403E7D67646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en-GB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GB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0265C-CF96-4A9F-B1AD-C9910DD933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13E34-E244-476D-9011-3403E7D6764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B0EA315-1B6C-4753-ADD4-5968803917F5}" type="datetimeFigureOut">
              <a:rPr lang="en-CA" smtClean="0">
                <a:solidFill>
                  <a:srgbClr val="575F6D"/>
                </a:solidFill>
              </a:rPr>
              <a:pPr/>
              <a:t>23/06/2015</a:t>
            </a:fld>
            <a:endParaRPr lang="en-CA">
              <a:solidFill>
                <a:srgbClr val="575F6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CA">
              <a:solidFill>
                <a:srgbClr val="575F6D"/>
              </a:solidFill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C55A72D7-F6E9-420D-AA2D-C2BAAF905F32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37906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B0EA315-1B6C-4753-ADD4-5968803917F5}" type="datetimeFigureOut">
              <a:rPr lang="en-CA" smtClean="0">
                <a:solidFill>
                  <a:srgbClr val="575F6D"/>
                </a:solidFill>
              </a:rPr>
              <a:pPr/>
              <a:t>23/06/2015</a:t>
            </a:fld>
            <a:endParaRPr lang="en-CA">
              <a:solidFill>
                <a:srgbClr val="575F6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CA">
              <a:solidFill>
                <a:srgbClr val="575F6D"/>
              </a:solidFill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C55A72D7-F6E9-420D-AA2D-C2BAAF905F32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62306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B0EA315-1B6C-4753-ADD4-5968803917F5}" type="datetimeFigureOut">
              <a:rPr lang="en-CA" smtClean="0">
                <a:solidFill>
                  <a:srgbClr val="575F6D"/>
                </a:solidFill>
              </a:rPr>
              <a:pPr/>
              <a:t>23/06/2015</a:t>
            </a:fld>
            <a:endParaRPr lang="en-CA">
              <a:solidFill>
                <a:srgbClr val="575F6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CA">
              <a:solidFill>
                <a:srgbClr val="575F6D"/>
              </a:solidFill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C55A72D7-F6E9-420D-AA2D-C2BAAF905F32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25090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www.worldometers.info/world-population/" TargetMode="Externa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 smtClean="0">
                <a:solidFill>
                  <a:srgbClr val="7C260E"/>
                </a:solidFill>
              </a:rPr>
              <a:t>Population</a:t>
            </a:r>
            <a:endParaRPr lang="en-CA" dirty="0">
              <a:solidFill>
                <a:srgbClr val="7C260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 smtClean="0"/>
              <a:t>The Global Impact of 7 billion people</a:t>
            </a:r>
            <a:endParaRPr lang="en-CA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423" y="670009"/>
            <a:ext cx="5911473" cy="3546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101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3718"/>
            <a:ext cx="7467600" cy="1143000"/>
          </a:xfrm>
        </p:spPr>
        <p:txBody>
          <a:bodyPr/>
          <a:lstStyle/>
          <a:p>
            <a:pPr algn="ctr"/>
            <a:r>
              <a:rPr lang="en-US" dirty="0" smtClean="0"/>
              <a:t>What is the problem with too many people? </a:t>
            </a:r>
            <a:r>
              <a:rPr lang="en-US" sz="2400" i="1" dirty="0" smtClean="0"/>
              <a:t>Let’s look at our world.</a:t>
            </a:r>
            <a:endParaRPr lang="en-US" sz="2400" i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Read </a:t>
            </a:r>
            <a:r>
              <a:rPr lang="en-US" i="1" dirty="0" err="1" smtClean="0"/>
              <a:t>TheGuardian</a:t>
            </a:r>
            <a:r>
              <a:rPr lang="en-US" dirty="0" smtClean="0"/>
              <a:t> </a:t>
            </a:r>
            <a:r>
              <a:rPr lang="en-US" dirty="0" smtClean="0"/>
              <a:t>Article (2010) </a:t>
            </a:r>
            <a:r>
              <a:rPr lang="en-US" dirty="0" smtClean="0"/>
              <a:t>on the Philippines : “Manila: a megacity where the living must share with the dead</a:t>
            </a:r>
            <a:r>
              <a:rPr lang="en-US" dirty="0" smtClean="0"/>
              <a:t>”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 smtClean="0"/>
              <a:t>Reading Focus:  What are the impacts of rapid population growth?</a:t>
            </a:r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98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9444" y="141472"/>
            <a:ext cx="8229600" cy="196253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How and where is the population growing?</a:t>
            </a:r>
            <a:br>
              <a:rPr lang="en-US" sz="3600" dirty="0" smtClean="0"/>
            </a:br>
            <a:r>
              <a:rPr lang="en-US" sz="3600" dirty="0" smtClean="0"/>
              <a:t>Some key words to know . . .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41790" y="1979721"/>
            <a:ext cx="8229600" cy="5043088"/>
          </a:xfrm>
        </p:spPr>
        <p:txBody>
          <a:bodyPr/>
          <a:lstStyle/>
          <a:p>
            <a:r>
              <a:rPr lang="en-US" b="1" u="sng" dirty="0" smtClean="0">
                <a:solidFill>
                  <a:srgbClr val="00B050"/>
                </a:solidFill>
              </a:rPr>
              <a:t>Birth rate</a:t>
            </a:r>
          </a:p>
          <a:p>
            <a:pPr lvl="1"/>
            <a:r>
              <a:rPr lang="en-US" dirty="0" smtClean="0"/>
              <a:t>The average births in a country per 1000 people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b="1" u="sng" dirty="0" smtClean="0">
                <a:solidFill>
                  <a:srgbClr val="0070C0"/>
                </a:solidFill>
              </a:rPr>
              <a:t>Death rate</a:t>
            </a:r>
          </a:p>
          <a:p>
            <a:pPr lvl="1"/>
            <a:r>
              <a:rPr lang="en-US" dirty="0"/>
              <a:t>The average deaths in a country per 1000 people</a:t>
            </a:r>
          </a:p>
          <a:p>
            <a:pPr marL="457200" lvl="1" indent="0">
              <a:buNone/>
            </a:pPr>
            <a:endParaRPr lang="en-US" b="1" u="sng" dirty="0" smtClean="0">
              <a:solidFill>
                <a:srgbClr val="0070C0"/>
              </a:solidFill>
            </a:endParaRPr>
          </a:p>
          <a:p>
            <a:r>
              <a:rPr lang="en-US" b="1" u="sng" dirty="0" smtClean="0">
                <a:solidFill>
                  <a:srgbClr val="C00000"/>
                </a:solidFill>
              </a:rPr>
              <a:t>Life Expectancy</a:t>
            </a:r>
          </a:p>
          <a:p>
            <a:pPr lvl="1"/>
            <a:r>
              <a:rPr lang="en-US" dirty="0" smtClean="0"/>
              <a:t>The average life span in a given country</a:t>
            </a:r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66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4401running_hourglass.jpg picture by jameskkc"/>
          <p:cNvPicPr>
            <a:picLocks noChangeAspect="1"/>
          </p:cNvPicPr>
          <p:nvPr/>
        </p:nvPicPr>
        <p:blipFill>
          <a:blip r:embed="rId3" cstate="print"/>
          <a:srcRect t="496" r="159"/>
          <a:stretch>
            <a:fillRect/>
          </a:stretch>
        </p:blipFill>
        <p:spPr bwMode="auto">
          <a:xfrm>
            <a:off x="-352471" y="0"/>
            <a:ext cx="46103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- heading"/>
          <p:cNvSpPr/>
          <p:nvPr/>
        </p:nvSpPr>
        <p:spPr>
          <a:xfrm>
            <a:off x="3038454" y="0"/>
            <a:ext cx="6105546" cy="111825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ts val="8000"/>
              </a:lnSpc>
            </a:pPr>
            <a:r>
              <a:rPr lang="sv-SE" sz="7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Life </a:t>
            </a:r>
            <a:r>
              <a:rPr lang="sv-SE" sz="7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</a:t>
            </a:r>
            <a:r>
              <a:rPr lang="sv-SE" sz="7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xpectancy</a:t>
            </a:r>
            <a:endParaRPr lang="en-GB" sz="7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1st bullet - clear"/>
          <p:cNvSpPr/>
          <p:nvPr/>
        </p:nvSpPr>
        <p:spPr>
          <a:xfrm>
            <a:off x="3038454" y="890905"/>
            <a:ext cx="44577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0" indent="-1143000" algn="ctr"/>
            <a:r>
              <a:rPr lang="sv-SE" sz="4800" dirty="0" smtClean="0">
                <a:solidFill>
                  <a:srgbClr val="FFE9B3"/>
                </a:solidFill>
              </a:rPr>
              <a:t>… is an average </a:t>
            </a:r>
          </a:p>
        </p:txBody>
      </p:sp>
      <p:sp>
        <p:nvSpPr>
          <p:cNvPr id="9" name="2nd bullet text"/>
          <p:cNvSpPr/>
          <p:nvPr/>
        </p:nvSpPr>
        <p:spPr>
          <a:xfrm>
            <a:off x="3331403" y="3351503"/>
            <a:ext cx="5812597" cy="1242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0" indent="-1143000" algn="ctr">
              <a:lnSpc>
                <a:spcPts val="4400"/>
              </a:lnSpc>
            </a:pPr>
            <a:r>
              <a:rPr lang="sv-SE" sz="4800" dirty="0" smtClean="0">
                <a:solidFill>
                  <a:srgbClr val="FFE9B3"/>
                </a:solidFill>
              </a:rPr>
              <a:t> </a:t>
            </a:r>
            <a:r>
              <a:rPr lang="sv-SE" sz="4800" dirty="0" smtClean="0">
                <a:solidFill>
                  <a:srgbClr val="FFE9B3"/>
                </a:solidFill>
              </a:rPr>
              <a:t>low </a:t>
            </a:r>
            <a:r>
              <a:rPr lang="sv-SE" sz="4800" dirty="0" smtClean="0">
                <a:solidFill>
                  <a:srgbClr val="FFE9B3"/>
                </a:solidFill>
              </a:rPr>
              <a:t> = when </a:t>
            </a:r>
            <a:r>
              <a:rPr lang="sv-SE" sz="4800" dirty="0" smtClean="0">
                <a:solidFill>
                  <a:srgbClr val="FFE9B3"/>
                </a:solidFill>
              </a:rPr>
              <a:t>child-</a:t>
            </a:r>
          </a:p>
          <a:p>
            <a:pPr marL="1143000" indent="-1143000" algn="ctr">
              <a:lnSpc>
                <a:spcPts val="4400"/>
              </a:lnSpc>
            </a:pPr>
            <a:r>
              <a:rPr lang="sv-SE" sz="4800" dirty="0" smtClean="0">
                <a:solidFill>
                  <a:srgbClr val="FFE9B3"/>
                </a:solidFill>
              </a:rPr>
              <a:t>deaths are common</a:t>
            </a:r>
          </a:p>
        </p:txBody>
      </p:sp>
      <p:sp>
        <p:nvSpPr>
          <p:cNvPr id="10" name="1st bullet - clear"/>
          <p:cNvSpPr/>
          <p:nvPr/>
        </p:nvSpPr>
        <p:spPr>
          <a:xfrm>
            <a:off x="3111036" y="1549474"/>
            <a:ext cx="575854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0" indent="-1143000" algn="ctr"/>
            <a:r>
              <a:rPr lang="sv-SE" sz="2800" dirty="0" smtClean="0">
                <a:solidFill>
                  <a:schemeClr val="bg1"/>
                </a:solidFill>
              </a:rPr>
              <a:t>-low or high life expectancies do NOT mean everyone lives longer or shorter lives in that country</a:t>
            </a:r>
            <a:endParaRPr lang="sv-SE" sz="2800" dirty="0" smtClean="0">
              <a:solidFill>
                <a:schemeClr val="bg1"/>
              </a:solidFill>
            </a:endParaRPr>
          </a:p>
        </p:txBody>
      </p:sp>
      <p:sp>
        <p:nvSpPr>
          <p:cNvPr id="12" name="1st bullet - clear"/>
          <p:cNvSpPr/>
          <p:nvPr/>
        </p:nvSpPr>
        <p:spPr>
          <a:xfrm>
            <a:off x="3870663" y="4546540"/>
            <a:ext cx="527333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0050" indent="-400050"/>
            <a:r>
              <a:rPr lang="sv-SE" sz="2800" dirty="0" smtClean="0">
                <a:solidFill>
                  <a:schemeClr val="bg1"/>
                </a:solidFill>
              </a:rPr>
              <a:t>- For example, It </a:t>
            </a:r>
            <a:r>
              <a:rPr lang="sv-SE" sz="2800" dirty="0" smtClean="0">
                <a:solidFill>
                  <a:schemeClr val="bg1"/>
                </a:solidFill>
              </a:rPr>
              <a:t>is low </a:t>
            </a:r>
            <a:r>
              <a:rPr lang="sv-SE" sz="2800" dirty="0" smtClean="0">
                <a:solidFill>
                  <a:schemeClr val="bg1"/>
                </a:solidFill>
              </a:rPr>
              <a:t>in Burundi (50 years)</a:t>
            </a:r>
            <a:r>
              <a:rPr lang="sv-SE" sz="2800" dirty="0">
                <a:solidFill>
                  <a:schemeClr val="bg1"/>
                </a:solidFill>
              </a:rPr>
              <a:t> </a:t>
            </a:r>
            <a:r>
              <a:rPr lang="sv-SE" sz="2800" dirty="0" smtClean="0">
                <a:solidFill>
                  <a:schemeClr val="bg1"/>
                </a:solidFill>
              </a:rPr>
              <a:t> </a:t>
            </a:r>
            <a:r>
              <a:rPr lang="sv-SE" sz="2800" i="1" dirty="0" smtClean="0">
                <a:solidFill>
                  <a:schemeClr val="bg1"/>
                </a:solidFill>
              </a:rPr>
              <a:t>not</a:t>
            </a:r>
            <a:r>
              <a:rPr lang="sv-SE" sz="2800" dirty="0" smtClean="0">
                <a:solidFill>
                  <a:schemeClr val="bg1"/>
                </a:solidFill>
              </a:rPr>
              <a:t> </a:t>
            </a:r>
            <a:r>
              <a:rPr lang="sv-SE" sz="2800" dirty="0" smtClean="0">
                <a:solidFill>
                  <a:schemeClr val="bg1"/>
                </a:solidFill>
              </a:rPr>
              <a:t>because all die </a:t>
            </a:r>
            <a:r>
              <a:rPr lang="sv-SE" sz="2800" dirty="0" smtClean="0">
                <a:solidFill>
                  <a:schemeClr val="bg1"/>
                </a:solidFill>
              </a:rPr>
              <a:t>at 50, (manhy live to old age) b</a:t>
            </a:r>
            <a:r>
              <a:rPr lang="sv-SE" sz="2800" dirty="0" smtClean="0">
                <a:solidFill>
                  <a:schemeClr val="bg1"/>
                </a:solidFill>
              </a:rPr>
              <a:t>ut </a:t>
            </a:r>
            <a:r>
              <a:rPr lang="sv-SE" sz="2800" dirty="0">
                <a:solidFill>
                  <a:schemeClr val="bg1"/>
                </a:solidFill>
              </a:rPr>
              <a:t>because </a:t>
            </a:r>
            <a:r>
              <a:rPr lang="sv-SE" sz="2800" dirty="0" smtClean="0">
                <a:solidFill>
                  <a:schemeClr val="bg1"/>
                </a:solidFill>
              </a:rPr>
              <a:t>of the many infant deaths added into the average</a:t>
            </a:r>
            <a:endParaRPr lang="sv-SE" sz="2800" dirty="0">
              <a:solidFill>
                <a:schemeClr val="bg1"/>
              </a:solidFill>
            </a:endParaRPr>
          </a:p>
          <a:p>
            <a:pPr marL="1143000" indent="-1143000"/>
            <a:endParaRPr lang="sv-SE" sz="28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431" y="274638"/>
            <a:ext cx="8664606" cy="1705082"/>
          </a:xfrm>
        </p:spPr>
        <p:txBody>
          <a:bodyPr>
            <a:normAutofit fontScale="90000"/>
          </a:bodyPr>
          <a:lstStyle/>
          <a:p>
            <a:r>
              <a:rPr lang="en-US" b="1" u="sng" dirty="0" smtClean="0"/>
              <a:t>Vocab check </a:t>
            </a:r>
            <a:r>
              <a:rPr lang="en-US" b="1" u="sng" dirty="0"/>
              <a:t/>
            </a:r>
            <a:br>
              <a:rPr lang="en-US" b="1" u="sng" dirty="0"/>
            </a:br>
            <a:r>
              <a:rPr lang="en-US" sz="2700" u="sng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create a Student-Friendly DEFINITION and a DIAGRAM </a:t>
            </a:r>
            <a:r>
              <a:rPr lang="en-US" sz="2700" u="sng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to illustrate the meaning of the following </a:t>
            </a:r>
            <a:r>
              <a:rPr lang="en-US" sz="2700" u="sng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words (in groups)</a:t>
            </a:r>
            <a:endParaRPr lang="en-US" sz="2700" u="sng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2060848"/>
            <a:ext cx="7467600" cy="4413104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Demography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Doubling time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Infant mortality </a:t>
            </a:r>
            <a:r>
              <a:rPr lang="en-US" dirty="0" smtClean="0"/>
              <a:t>rate / child mortality rate</a:t>
            </a: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Life Expectancy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Net Migration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Total Population growth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Birth / Death </a:t>
            </a:r>
            <a:r>
              <a:rPr lang="en-US" dirty="0" smtClean="0"/>
              <a:t>rate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Fertility rate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Demographic Transition</a:t>
            </a: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86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is the problem with too many people?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en-US" dirty="0"/>
              <a:t>Create </a:t>
            </a:r>
            <a:r>
              <a:rPr lang="en-US" dirty="0" smtClean="0"/>
              <a:t>class brainstorm </a:t>
            </a:r>
            <a:r>
              <a:rPr lang="en-US" dirty="0"/>
              <a:t>of problems associated with overpopulation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dirty="0" smtClean="0"/>
              <a:t>to </a:t>
            </a:r>
            <a:r>
              <a:rPr lang="en-US" dirty="0"/>
              <a:t>consider:  </a:t>
            </a:r>
          </a:p>
          <a:p>
            <a:pPr lvl="1"/>
            <a:r>
              <a:rPr lang="en-US" dirty="0"/>
              <a:t>Why are some places growing rapidly while others are not?  </a:t>
            </a:r>
            <a:endParaRPr lang="en-US" dirty="0" smtClean="0"/>
          </a:p>
          <a:p>
            <a:pPr lvl="1"/>
            <a:r>
              <a:rPr lang="en-US" dirty="0" smtClean="0"/>
              <a:t>Are there connections between life expectancy and population growth?</a:t>
            </a:r>
          </a:p>
          <a:p>
            <a:pPr lvl="1"/>
            <a:r>
              <a:rPr lang="en-US" dirty="0" smtClean="0"/>
              <a:t>Is there a connection between wealth and population growth?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90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latin typeface="Bodoni MT Black" panose="02070A03080606020203" pitchFamily="18" charset="0"/>
              </a:rPr>
              <a:t>World Population</a:t>
            </a:r>
            <a:endParaRPr lang="en-US" u="sng" dirty="0">
              <a:latin typeface="Bodoni MT Black" panose="02070A030806060202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rgbClr val="0070C0"/>
          </a:solidFill>
        </p:spPr>
        <p:txBody>
          <a:bodyPr/>
          <a:lstStyle/>
          <a:p>
            <a:pPr marL="0" indent="0" algn="ctr">
              <a:buNone/>
            </a:pPr>
            <a:r>
              <a:rPr lang="en-US" sz="4000" dirty="0" smtClean="0"/>
              <a:t>I used to think. . . . </a:t>
            </a:r>
          </a:p>
          <a:p>
            <a:pPr marL="0" indent="0" algn="ctr">
              <a:buNone/>
            </a:pPr>
            <a:r>
              <a:rPr lang="en-US" sz="4000" dirty="0" smtClean="0"/>
              <a:t>and now I think . . . 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601" y="3401873"/>
            <a:ext cx="5715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44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15410"/>
            <a:ext cx="8229600" cy="1302228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In case you were wondering and didn’t want to ask . . .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solidFill>
            <a:schemeClr val="accent5">
              <a:lumMod val="60000"/>
              <a:lumOff val="40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If we eliminate poverty, eliminate child Mortality, and raise the life expectancy of the world . . . .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Will this lead to Rapid Overpopulation?  Will this make all our other problems worse?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833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260648"/>
            <a:ext cx="7772400" cy="914400"/>
          </a:xfrm>
        </p:spPr>
        <p:txBody>
          <a:bodyPr/>
          <a:lstStyle/>
          <a:p>
            <a:pPr algn="ctr"/>
            <a:r>
              <a:rPr lang="en-CA" sz="2400" dirty="0" smtClean="0">
                <a:solidFill>
                  <a:srgbClr val="0070C0"/>
                </a:solidFill>
              </a:rPr>
              <a:t>Has </a:t>
            </a:r>
            <a:r>
              <a:rPr lang="en-CA" sz="2400" dirty="0" err="1" smtClean="0">
                <a:solidFill>
                  <a:srgbClr val="0070C0"/>
                </a:solidFill>
              </a:rPr>
              <a:t>Rosling</a:t>
            </a:r>
            <a:r>
              <a:rPr lang="en-CA" sz="2400" dirty="0" smtClean="0">
                <a:solidFill>
                  <a:srgbClr val="0070C0"/>
                </a:solidFill>
              </a:rPr>
              <a:t>:  Will saving poor children lead to overpopulation?</a:t>
            </a:r>
            <a:endParaRPr lang="en-CA" sz="2400" dirty="0">
              <a:solidFill>
                <a:srgbClr val="0070C0"/>
              </a:solidFill>
            </a:endParaRPr>
          </a:p>
        </p:txBody>
      </p:sp>
      <p:pic>
        <p:nvPicPr>
          <p:cNvPr id="4" name="Will saving poor children lead to overpopulation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4344" y="1175048"/>
            <a:ext cx="8482763" cy="4771554"/>
          </a:xfrm>
        </p:spPr>
      </p:pic>
    </p:spTree>
    <p:extLst>
      <p:ext uri="{BB962C8B-B14F-4D97-AF65-F5344CB8AC3E}">
        <p14:creationId xmlns:p14="http://schemas.microsoft.com/office/powerpoint/2010/main" val="2223878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The Demographic Transition </a:t>
            </a:r>
            <a:r>
              <a:rPr lang="en-CA" dirty="0" smtClean="0"/>
              <a:t>Model – how we think we can stop overpopulation</a:t>
            </a:r>
            <a:endParaRPr lang="en-CA" dirty="0"/>
          </a:p>
        </p:txBody>
      </p:sp>
      <p:pic>
        <p:nvPicPr>
          <p:cNvPr id="6" name="7 Billion and Counting.mp4">
            <a:hlinkClick r:id="" action="ppaction://media"/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936750"/>
            <a:ext cx="7467600" cy="4200525"/>
          </a:xfrm>
        </p:spPr>
      </p:pic>
    </p:spTree>
    <p:extLst>
      <p:ext uri="{BB962C8B-B14F-4D97-AF65-F5344CB8AC3E}">
        <p14:creationId xmlns:p14="http://schemas.microsoft.com/office/powerpoint/2010/main" val="2944102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15410"/>
            <a:ext cx="8229600" cy="1302228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In case you were wondering and didn’t want to ask . . .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solidFill>
            <a:schemeClr val="accent5">
              <a:lumMod val="60000"/>
              <a:lumOff val="40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If we raise the standard of living for everyone, so everyone on earth gets a good home, food, healthcare and technology . . .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Won’t we use up all the resources on earth?  Is the better idea to keep some people poor?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29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 7 billion and Counting</a:t>
            </a:r>
            <a:endParaRPr lang="en-CA" dirty="0"/>
          </a:p>
        </p:txBody>
      </p:sp>
      <p:pic>
        <p:nvPicPr>
          <p:cNvPr id="4" name="7 Billion, National Geographic Magazine.mp4">
            <a:hlinkClick r:id="" action="ppaction://media"/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199" y="1544716"/>
            <a:ext cx="8164551" cy="4592560"/>
          </a:xfrm>
        </p:spPr>
      </p:pic>
    </p:spTree>
    <p:extLst>
      <p:ext uri="{BB962C8B-B14F-4D97-AF65-F5344CB8AC3E}">
        <p14:creationId xmlns:p14="http://schemas.microsoft.com/office/powerpoint/2010/main" val="194278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5071"/>
          </a:xfrm>
        </p:spPr>
        <p:txBody>
          <a:bodyPr>
            <a:noAutofit/>
          </a:bodyPr>
          <a:lstStyle/>
          <a:p>
            <a:r>
              <a:rPr lang="en-US" sz="2400" dirty="0" smtClean="0"/>
              <a:t>Hans </a:t>
            </a:r>
            <a:r>
              <a:rPr lang="en-US" sz="2400" dirty="0" err="1" smtClean="0"/>
              <a:t>Rosling</a:t>
            </a:r>
            <a:r>
              <a:rPr lang="en-US" sz="2400" dirty="0" smtClean="0"/>
              <a:t> and the Magic Washing </a:t>
            </a:r>
            <a:r>
              <a:rPr lang="en-US" sz="2400" dirty="0" smtClean="0"/>
              <a:t>Machine: </a:t>
            </a:r>
            <a:br>
              <a:rPr lang="en-US" sz="2400" dirty="0" smtClean="0"/>
            </a:br>
            <a:r>
              <a:rPr lang="en-US" sz="2400" dirty="0" smtClean="0"/>
              <a:t> the problem is we use too much – Rule of Kindergarten</a:t>
            </a:r>
            <a:r>
              <a:rPr lang="en-US" sz="2400" dirty="0" smtClean="0"/>
              <a:t> - SHARE</a:t>
            </a:r>
            <a:endParaRPr lang="en-US" sz="2400" dirty="0"/>
          </a:p>
        </p:txBody>
      </p:sp>
      <p:pic>
        <p:nvPicPr>
          <p:cNvPr id="4" name="Hans Rosling- The magic washing machin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8472" y="1189608"/>
            <a:ext cx="8747623" cy="4936555"/>
          </a:xfrm>
        </p:spPr>
      </p:pic>
    </p:spTree>
    <p:extLst>
      <p:ext uri="{BB962C8B-B14F-4D97-AF65-F5344CB8AC3E}">
        <p14:creationId xmlns:p14="http://schemas.microsoft.com/office/powerpoint/2010/main" val="896456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u="sng" dirty="0" smtClean="0">
                <a:latin typeface="Bodoni MT Black" panose="02070A03080606020203" pitchFamily="18" charset="0"/>
              </a:rPr>
              <a:t>Solutions to population growth</a:t>
            </a:r>
            <a:endParaRPr lang="en-US" u="sng" dirty="0">
              <a:latin typeface="Bodoni MT Black" panose="02070A030806060202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rgbClr val="0070C0"/>
          </a:solidFill>
        </p:spPr>
        <p:txBody>
          <a:bodyPr/>
          <a:lstStyle/>
          <a:p>
            <a:pPr marL="0" indent="0" algn="ctr">
              <a:buNone/>
            </a:pPr>
            <a:r>
              <a:rPr lang="en-US" sz="4000" dirty="0" smtClean="0"/>
              <a:t>I used to think. . . . </a:t>
            </a:r>
          </a:p>
          <a:p>
            <a:pPr marL="0" indent="0" algn="ctr">
              <a:buNone/>
            </a:pPr>
            <a:r>
              <a:rPr lang="en-US" sz="4000" dirty="0" smtClean="0"/>
              <a:t>and now I think . . . 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601" y="3401873"/>
            <a:ext cx="5715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43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2578298"/>
          </a:xfrm>
        </p:spPr>
        <p:txBody>
          <a:bodyPr>
            <a:normAutofit/>
          </a:bodyPr>
          <a:lstStyle/>
          <a:p>
            <a:pPr algn="ctr"/>
            <a:r>
              <a:rPr lang="en-CA" b="1" dirty="0" smtClean="0">
                <a:cs typeface="Aparajita" panose="020B0604020202020204" pitchFamily="34" charset="0"/>
              </a:rPr>
              <a:t>What is 1 billion, Really?</a:t>
            </a:r>
            <a:r>
              <a:rPr lang="en-CA" dirty="0" smtClean="0">
                <a:latin typeface="Aparajita" panose="020B0604020202020204" pitchFamily="34" charset="0"/>
                <a:cs typeface="Aparajita" panose="020B0604020202020204" pitchFamily="34" charset="0"/>
              </a:rPr>
              <a:t/>
            </a:r>
            <a:br>
              <a:rPr lang="en-CA" dirty="0" smtClean="0">
                <a:latin typeface="Aparajita" panose="020B0604020202020204" pitchFamily="34" charset="0"/>
                <a:cs typeface="Aparajita" panose="020B0604020202020204" pitchFamily="34" charset="0"/>
              </a:rPr>
            </a:br>
            <a:r>
              <a:rPr lang="en-CA" dirty="0">
                <a:latin typeface="Aparajita" panose="020B0604020202020204" pitchFamily="34" charset="0"/>
                <a:cs typeface="Aparajita" panose="020B0604020202020204" pitchFamily="34" charset="0"/>
              </a:rPr>
              <a:t/>
            </a:r>
            <a:br>
              <a:rPr lang="en-CA" dirty="0">
                <a:latin typeface="Aparajita" panose="020B0604020202020204" pitchFamily="34" charset="0"/>
                <a:cs typeface="Aparajita" panose="020B0604020202020204" pitchFamily="34" charset="0"/>
              </a:rPr>
            </a:br>
            <a:r>
              <a:rPr lang="en-CA" i="1" dirty="0" smtClean="0">
                <a:latin typeface="Aparajita" panose="020B0604020202020204" pitchFamily="34" charset="0"/>
                <a:cs typeface="Aparajita" panose="020B0604020202020204" pitchFamily="34" charset="0"/>
              </a:rPr>
              <a:t>You have lived a million seconds when you are </a:t>
            </a:r>
            <a:br>
              <a:rPr lang="en-CA" i="1" dirty="0" smtClean="0">
                <a:latin typeface="Aparajita" panose="020B0604020202020204" pitchFamily="34" charset="0"/>
                <a:cs typeface="Aparajita" panose="020B0604020202020204" pitchFamily="34" charset="0"/>
              </a:rPr>
            </a:br>
            <a:r>
              <a:rPr lang="en-CA" i="1" dirty="0" smtClean="0">
                <a:latin typeface="Aparajita" panose="020B0604020202020204" pitchFamily="34" charset="0"/>
                <a:cs typeface="Aparajita" panose="020B0604020202020204" pitchFamily="34" charset="0"/>
              </a:rPr>
              <a:t>11.6 DAYs old, and 1 billion seconds when you are 31.7 YEARS old</a:t>
            </a:r>
            <a:endParaRPr lang="en-CA" i="1" dirty="0"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802880" y="3645024"/>
            <a:ext cx="5121920" cy="2828928"/>
          </a:xfrm>
        </p:spPr>
        <p:txBody>
          <a:bodyPr/>
          <a:lstStyle/>
          <a:p>
            <a:pPr marL="0" indent="0" algn="ctr">
              <a:buNone/>
            </a:pPr>
            <a:r>
              <a:rPr lang="en-CA" dirty="0" smtClean="0"/>
              <a:t>The World has </a:t>
            </a:r>
            <a:r>
              <a:rPr lang="en-CA" u="sng" dirty="0" smtClean="0"/>
              <a:t>7 Billion </a:t>
            </a:r>
            <a:r>
              <a:rPr lang="en-CA" dirty="0" smtClean="0"/>
              <a:t>People and is rapidly, exponentially increasing.  So what?  What does that really mean?</a:t>
            </a:r>
            <a:endParaRPr lang="en-CA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89040"/>
            <a:ext cx="1831280" cy="2304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318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Exponential Growth?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6440750" cy="487375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i="1" dirty="0" smtClean="0"/>
              <a:t>Lets tell a story by Al </a:t>
            </a:r>
            <a:r>
              <a:rPr lang="en-US" i="1" dirty="0" err="1" smtClean="0"/>
              <a:t>Barteltt</a:t>
            </a:r>
            <a:r>
              <a:rPr lang="en-US" i="1" dirty="0" smtClean="0"/>
              <a:t> (</a:t>
            </a:r>
            <a:r>
              <a:rPr lang="en-US" i="1" dirty="0" err="1" smtClean="0"/>
              <a:t>mathmetician</a:t>
            </a:r>
            <a:r>
              <a:rPr lang="en-US" i="1" dirty="0" smtClean="0"/>
              <a:t>) to help you understand exponential population growth.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Imagine bacterium growing steadily in a bottle.  They double in number every minute.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At 11:00 am there is 1 bacterium in the bottle.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At 12:00 noon the bottle is full.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885" y="3393027"/>
            <a:ext cx="2388556" cy="23885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543" y="1767320"/>
            <a:ext cx="1091260" cy="93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94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337351"/>
            <a:ext cx="7467600" cy="6136601"/>
          </a:xfrm>
        </p:spPr>
        <p:txBody>
          <a:bodyPr/>
          <a:lstStyle/>
          <a:p>
            <a:pPr marL="0" indent="0">
              <a:buNone/>
            </a:pPr>
            <a:r>
              <a:rPr lang="en-US" u="sng" dirty="0" smtClean="0">
                <a:solidFill>
                  <a:srgbClr val="002060"/>
                </a:solidFill>
              </a:rPr>
              <a:t>Question:  </a:t>
            </a:r>
            <a:endParaRPr lang="en-US" u="sng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2060"/>
                </a:solidFill>
              </a:rPr>
              <a:t>At what time would the bottle be ½ full?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b="1" dirty="0" smtClean="0">
                <a:solidFill>
                  <a:srgbClr val="C00000"/>
                </a:solidFill>
              </a:rPr>
              <a:t>11:59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C00000"/>
                </a:solidFill>
              </a:rPr>
              <a:t>Because they bacteria double in number every minute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u="sng" dirty="0" smtClean="0">
                <a:solidFill>
                  <a:srgbClr val="002060"/>
                </a:solidFill>
              </a:rPr>
              <a:t>Question: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2060"/>
                </a:solidFill>
              </a:rPr>
              <a:t>If you were the average bacterium in the bottle, at what time would you first realize that you were running out of space?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611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266330"/>
            <a:ext cx="7467600" cy="6207622"/>
          </a:xfrm>
        </p:spPr>
        <p:txBody>
          <a:bodyPr/>
          <a:lstStyle/>
          <a:p>
            <a:pPr marL="1314450" indent="-1198563">
              <a:buNone/>
            </a:pPr>
            <a:r>
              <a:rPr lang="en-US" dirty="0" smtClean="0"/>
              <a:t>Let’s look at the facts:</a:t>
            </a:r>
          </a:p>
          <a:p>
            <a:pPr marL="1712913" indent="-398463"/>
            <a:r>
              <a:rPr lang="en-US" dirty="0" smtClean="0"/>
              <a:t>11:54 – 1/64 or 1.6% full</a:t>
            </a:r>
          </a:p>
          <a:p>
            <a:pPr marL="1712913" indent="-398463"/>
            <a:r>
              <a:rPr lang="en-US" dirty="0" smtClean="0"/>
              <a:t>11:55 – 1/32 or 3.1% full</a:t>
            </a:r>
          </a:p>
          <a:p>
            <a:pPr marL="1712913" indent="-398463"/>
            <a:r>
              <a:rPr lang="en-US" dirty="0" smtClean="0"/>
              <a:t>11:56 – 1/16 or 6.3% full</a:t>
            </a:r>
          </a:p>
          <a:p>
            <a:pPr marL="1712913" indent="-398463"/>
            <a:r>
              <a:rPr lang="en-US" dirty="0" smtClean="0"/>
              <a:t>11:57 – 1/8 or 12.5% full</a:t>
            </a:r>
          </a:p>
          <a:p>
            <a:pPr marL="1712913" indent="-398463"/>
            <a:r>
              <a:rPr lang="en-US" dirty="0" smtClean="0"/>
              <a:t>11:58 – ¼ or 25% full</a:t>
            </a:r>
          </a:p>
          <a:p>
            <a:pPr marL="1712913" indent="-398463"/>
            <a:r>
              <a:rPr lang="en-US" dirty="0" smtClean="0"/>
              <a:t>11:59 – ½ or 50% full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12:00 – 100 % full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>
                <a:solidFill>
                  <a:srgbClr val="C00000"/>
                </a:solidFill>
              </a:rPr>
              <a:t>With only 5 </a:t>
            </a:r>
            <a:r>
              <a:rPr lang="en-US" dirty="0" err="1" smtClean="0">
                <a:solidFill>
                  <a:srgbClr val="C00000"/>
                </a:solidFill>
              </a:rPr>
              <a:t>mins</a:t>
            </a:r>
            <a:r>
              <a:rPr lang="en-US" dirty="0" smtClean="0">
                <a:solidFill>
                  <a:srgbClr val="C00000"/>
                </a:solidFill>
              </a:rPr>
              <a:t> left, and 97% of the bottle empty, how many of you would have realized there was a problem?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994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266330"/>
            <a:ext cx="7467600" cy="620762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 smtClean="0">
                <a:latin typeface="Comic Sans MS" panose="030F0702030302020204" pitchFamily="66" charset="0"/>
              </a:rPr>
              <a:t>Suppose that at 11:58am some of the bacteria realize that they are running out of space.  So they embark on a great search for new bottles.  They search offshore and in the arctic and find</a:t>
            </a:r>
          </a:p>
          <a:p>
            <a:pPr marL="0" indent="0" algn="ctr">
              <a:buNone/>
            </a:pP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b="1" u="sng" dirty="0" smtClean="0">
                <a:latin typeface="Comic Sans MS" panose="030F0702030302020204" pitchFamily="66" charset="0"/>
              </a:rPr>
              <a:t>3 new bottles.  </a:t>
            </a:r>
          </a:p>
          <a:p>
            <a:pPr marL="0" indent="0" algn="ctr">
              <a:buNone/>
            </a:pPr>
            <a:r>
              <a:rPr lang="en-US" dirty="0" smtClean="0">
                <a:latin typeface="Comic Sans MS" panose="030F0702030302020204" pitchFamily="66" charset="0"/>
              </a:rPr>
              <a:t>WOW!  What a find!</a:t>
            </a:r>
          </a:p>
          <a:p>
            <a:endParaRPr lang="en-US" dirty="0"/>
          </a:p>
          <a:p>
            <a:r>
              <a:rPr lang="en-US" dirty="0" smtClean="0"/>
              <a:t>How long can the growth continue as a result of the 3 new bottles?</a:t>
            </a:r>
          </a:p>
          <a:p>
            <a:endParaRPr lang="en-US" dirty="0"/>
          </a:p>
          <a:p>
            <a:r>
              <a:rPr lang="en-US" dirty="0" smtClean="0"/>
              <a:t>2 minutes.</a:t>
            </a:r>
          </a:p>
          <a:p>
            <a:pPr lvl="1"/>
            <a:r>
              <a:rPr lang="en-US" dirty="0" smtClean="0"/>
              <a:t>12:00 – 1 bottle is full</a:t>
            </a:r>
          </a:p>
          <a:p>
            <a:pPr lvl="1"/>
            <a:r>
              <a:rPr lang="en-US" dirty="0" smtClean="0"/>
              <a:t>12:01 – 2 bottles are full</a:t>
            </a:r>
          </a:p>
          <a:p>
            <a:pPr lvl="1"/>
            <a:r>
              <a:rPr lang="en-US" dirty="0" smtClean="0"/>
              <a:t>12:02 – 4 bottles are full</a:t>
            </a:r>
          </a:p>
          <a:p>
            <a:pPr marL="365760" lvl="1" indent="0">
              <a:buNone/>
            </a:pPr>
            <a:r>
              <a:rPr lang="en-US" b="1" u="sng" dirty="0" smtClean="0">
                <a:solidFill>
                  <a:srgbClr val="C00000"/>
                </a:solidFill>
              </a:rPr>
              <a:t>Conclusions?  </a:t>
            </a:r>
          </a:p>
          <a:p>
            <a:pPr marL="365760" lvl="1" indent="0">
              <a:buNone/>
            </a:pPr>
            <a:r>
              <a:rPr lang="en-US" b="1" i="1" dirty="0" smtClean="0">
                <a:solidFill>
                  <a:srgbClr val="0070C0"/>
                </a:solidFill>
              </a:rPr>
              <a:t>Exponential growth cannot be maintained.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28836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3718"/>
            <a:ext cx="7467600" cy="1143000"/>
          </a:xfrm>
        </p:spPr>
        <p:txBody>
          <a:bodyPr/>
          <a:lstStyle/>
          <a:p>
            <a:pPr algn="ctr"/>
            <a:r>
              <a:rPr lang="en-US" dirty="0" smtClean="0"/>
              <a:t>What is the problem with too many people? </a:t>
            </a:r>
            <a:r>
              <a:rPr lang="en-US" sz="2400" i="1" dirty="0" smtClean="0"/>
              <a:t>Let’s look at our world.</a:t>
            </a:r>
            <a:endParaRPr lang="en-US" sz="2400" i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See “World Clock”  </a:t>
            </a:r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://www.worldometers.info/world-population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pPr lvl="1"/>
            <a:r>
              <a:rPr lang="en-US" dirty="0"/>
              <a:t>What stands out to you?  What questions do you have</a:t>
            </a:r>
            <a:r>
              <a:rPr lang="en-US" dirty="0" smtClean="0"/>
              <a:t>?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3452" y="3394044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07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Article: </a:t>
            </a:r>
            <a:br>
              <a:rPr lang="en-US" dirty="0" smtClean="0"/>
            </a:br>
            <a:r>
              <a:rPr lang="en-US" dirty="0" smtClean="0"/>
              <a:t>Build the story from the clues: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 “. . They now find it easy to forget the body buried beneath its floor.”</a:t>
            </a:r>
          </a:p>
          <a:p>
            <a:r>
              <a:rPr lang="en-US" dirty="0" smtClean="0"/>
              <a:t>“We have to do regular ward checks to make sure none of the mothers are sleeping on the babies and suffocating them.”</a:t>
            </a:r>
          </a:p>
          <a:p>
            <a:r>
              <a:rPr lang="en-US" dirty="0" smtClean="0"/>
              <a:t>“the people have the choice of either coming down to this beach to go to the toilet or using a plastic bag in their homes”</a:t>
            </a:r>
          </a:p>
          <a:p>
            <a:r>
              <a:rPr lang="en-US" dirty="0" smtClean="0"/>
              <a:t>“The planet is running out of space”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77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63500">
          <a:solidFill>
            <a:schemeClr val="tx1"/>
          </a:solidFill>
          <a:prstDash val="sysDash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63500">
          <a:solidFill>
            <a:schemeClr val="tx1"/>
          </a:solidFill>
          <a:prstDash val="sysDash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20359</TotalTime>
  <Words>853</Words>
  <Application>Microsoft Office PowerPoint</Application>
  <PresentationFormat>On-screen Show (4:3)</PresentationFormat>
  <Paragraphs>111</Paragraphs>
  <Slides>21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Aparajita</vt:lpstr>
      <vt:lpstr>Arial</vt:lpstr>
      <vt:lpstr>Bodoni MT Black</vt:lpstr>
      <vt:lpstr>Calibri</vt:lpstr>
      <vt:lpstr>Century Schoolbook</vt:lpstr>
      <vt:lpstr>Comic Sans MS</vt:lpstr>
      <vt:lpstr>Wingdings</vt:lpstr>
      <vt:lpstr>Wingdings 2</vt:lpstr>
      <vt:lpstr>Office-tema</vt:lpstr>
      <vt:lpstr>1_Office-tema</vt:lpstr>
      <vt:lpstr>Oriel</vt:lpstr>
      <vt:lpstr>1_Oriel</vt:lpstr>
      <vt:lpstr>2_Oriel</vt:lpstr>
      <vt:lpstr>Population</vt:lpstr>
      <vt:lpstr> 7 billion and Counting</vt:lpstr>
      <vt:lpstr>What is 1 billion, Really?  You have lived a million seconds when you are  11.6 DAYs old, and 1 billion seconds when you are 31.7 YEARS old</vt:lpstr>
      <vt:lpstr>What is Exponential Growth?</vt:lpstr>
      <vt:lpstr>PowerPoint Presentation</vt:lpstr>
      <vt:lpstr>PowerPoint Presentation</vt:lpstr>
      <vt:lpstr>PowerPoint Presentation</vt:lpstr>
      <vt:lpstr>What is the problem with too many people? Let’s look at our world.</vt:lpstr>
      <vt:lpstr>Article:  Build the story from the clues:</vt:lpstr>
      <vt:lpstr>What is the problem with too many people? Let’s look at our world.</vt:lpstr>
      <vt:lpstr>How and where is the population growing? Some key words to know . . .</vt:lpstr>
      <vt:lpstr>PowerPoint Presentation</vt:lpstr>
      <vt:lpstr>Vocab check  create a Student-Friendly DEFINITION and a DIAGRAM to illustrate the meaning of the following words (in groups)</vt:lpstr>
      <vt:lpstr>What is the problem with too many people?</vt:lpstr>
      <vt:lpstr>World Population</vt:lpstr>
      <vt:lpstr>In case you were wondering and didn’t want to ask . . . </vt:lpstr>
      <vt:lpstr>Has Rosling:  Will saving poor children lead to overpopulation?</vt:lpstr>
      <vt:lpstr>The Demographic Transition Model – how we think we can stop overpopulation</vt:lpstr>
      <vt:lpstr>In case you were wondering and didn’t want to ask . . . </vt:lpstr>
      <vt:lpstr>Hans Rosling and the Magic Washing Machine:   the problem is we use too much – Rule of Kindergarten - SHARE</vt:lpstr>
      <vt:lpstr>Solutions to population growth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Bild 1</dc:title>
  <dc:creator>mattias</dc:creator>
  <cp:lastModifiedBy>Brooke Leary</cp:lastModifiedBy>
  <cp:revision>1576</cp:revision>
  <dcterms:created xsi:type="dcterms:W3CDTF">2009-11-16T17:48:49Z</dcterms:created>
  <dcterms:modified xsi:type="dcterms:W3CDTF">2015-06-23T17:38:19Z</dcterms:modified>
</cp:coreProperties>
</file>