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1" r:id="rId7"/>
    <p:sldId id="274" r:id="rId8"/>
    <p:sldId id="267" r:id="rId9"/>
    <p:sldId id="262" r:id="rId10"/>
    <p:sldId id="269" r:id="rId11"/>
    <p:sldId id="26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2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7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8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4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1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8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3BD78-3895-43BD-A8D9-936A2FE9D417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100C-1B89-4EBD-99F4-4BBCCBFF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zRprGgtyWR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Dd1JUTA7Ij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TjNHwbITg" TargetMode="External"/><Relationship Id="rId2" Type="http://schemas.openxmlformats.org/officeDocument/2006/relationships/hyperlink" Target="https://www.youtube.com/watch?v=ATlila3e9d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Hitler’s rise to power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1920/30s</a:t>
            </a:r>
          </a:p>
        </p:txBody>
      </p:sp>
    </p:spTree>
    <p:extLst>
      <p:ext uri="{BB962C8B-B14F-4D97-AF65-F5344CB8AC3E}">
        <p14:creationId xmlns:p14="http://schemas.microsoft.com/office/powerpoint/2010/main" val="402312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Box 4:  Propaganda:  </a:t>
            </a:r>
            <a:br>
              <a:rPr lang="en-US" dirty="0"/>
            </a:br>
            <a:r>
              <a:rPr lang="en-US" dirty="0"/>
              <a:t>control the media control the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9305"/>
            <a:ext cx="10515600" cy="382765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/>
              <a:t>Propaganda:  “Love, Hate and Propaganda”  episode 2 – selling the war -“selling murder” (8 minutes)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i="1" u="sng" dirty="0">
                <a:solidFill>
                  <a:srgbClr val="FF0000"/>
                </a:solidFill>
              </a:rPr>
              <a:t>How</a:t>
            </a:r>
            <a:r>
              <a:rPr lang="en-US" i="1" dirty="0"/>
              <a:t> does Hitler get support for a genocide?</a:t>
            </a:r>
          </a:p>
          <a:p>
            <a:pPr marL="0" indent="0" algn="ctr">
              <a:buNone/>
            </a:pPr>
            <a:r>
              <a:rPr lang="en-US" i="1" dirty="0"/>
              <a:t>(Methods of Propaganda)</a:t>
            </a:r>
          </a:p>
        </p:txBody>
      </p:sp>
    </p:spTree>
    <p:extLst>
      <p:ext uri="{BB962C8B-B14F-4D97-AF65-F5344CB8AC3E}">
        <p14:creationId xmlns:p14="http://schemas.microsoft.com/office/powerpoint/2010/main" val="374097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TASK: multiple sources: (box 5/6/7/8)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21260" cy="4351338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AutoNum type="arabicPeriod"/>
            </a:pPr>
            <a:r>
              <a:rPr lang="en-US" sz="3600" dirty="0"/>
              <a:t>Video clip:  “Nazification of Germany” </a:t>
            </a:r>
            <a:r>
              <a:rPr lang="en-US" sz="1700" dirty="0"/>
              <a:t>(</a:t>
            </a:r>
            <a:r>
              <a:rPr lang="en-US" sz="1500" dirty="0"/>
              <a:t>5 mins) </a:t>
            </a:r>
            <a:r>
              <a:rPr lang="en-US" sz="3000" dirty="0">
                <a:hlinkClick r:id="rId2"/>
              </a:rPr>
              <a:t>https://www.youtube.com/watch?v=zRprGgtyWRc</a:t>
            </a:r>
            <a:endParaRPr lang="en-US" sz="3000" dirty="0"/>
          </a:p>
          <a:p>
            <a:pPr marL="514350" indent="-514350">
              <a:buAutoNum type="arabicPeriod"/>
            </a:pPr>
            <a:endParaRPr lang="en-US" sz="3000" dirty="0"/>
          </a:p>
          <a:p>
            <a:pPr marL="0" indent="0">
              <a:buNone/>
            </a:pPr>
            <a:r>
              <a:rPr lang="en-US" sz="3600" dirty="0"/>
              <a:t>2. Each group takes 1 source on handout – </a:t>
            </a:r>
          </a:p>
          <a:p>
            <a:pPr lvl="1"/>
            <a:r>
              <a:rPr lang="en-US" sz="3200" dirty="0"/>
              <a:t>Summarize the source</a:t>
            </a:r>
          </a:p>
          <a:p>
            <a:pPr lvl="1"/>
            <a:r>
              <a:rPr lang="en-US" sz="3200" dirty="0"/>
              <a:t>Analysis:  How is this source connected to Hitler’s ability to gain total power?</a:t>
            </a:r>
          </a:p>
          <a:p>
            <a:pPr lvl="1"/>
            <a:endParaRPr lang="en-US" sz="3200" dirty="0"/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B0F0"/>
                </a:solidFill>
              </a:rPr>
              <a:t>IDENTIFY:  </a:t>
            </a: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B0F0"/>
                </a:solidFill>
              </a:rPr>
              <a:t>Social, Economic, Political, Military Policy</a:t>
            </a:r>
          </a:p>
          <a:p>
            <a:pPr lvl="1"/>
            <a:endParaRPr lang="en-US" sz="3200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699" y="3500926"/>
            <a:ext cx="288365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3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A7-44FA-4473-A07C-D7A80596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Handout - chart:</a:t>
            </a:r>
            <a:br>
              <a:rPr lang="en-US" dirty="0"/>
            </a:br>
            <a:r>
              <a:rPr lang="en-US" dirty="0"/>
              <a:t>The Historical Context of the 1920s: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4207A-F201-42FF-8CF1-CEB1CB1FF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4089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Remember:  Weimar Republic, Dawes Plan, 1929, depression: 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Create Timeline of events:  What specifically happened?  </a:t>
            </a:r>
          </a:p>
          <a:p>
            <a:pPr marL="514350" indent="-514350">
              <a:buAutoNum type="arabicPeriod"/>
            </a:pPr>
            <a:r>
              <a:rPr lang="en-US" dirty="0"/>
              <a:t>Conclusions:  What conditions are needed to allow democracy to fail?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Oversimplified – Hitler – Part 2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B0F0"/>
                </a:solidFill>
                <a:hlinkClick r:id="rId2"/>
              </a:rPr>
              <a:t>https://www.youtube.com/watch?v=Dd1JUTA7Ijc</a:t>
            </a:r>
            <a:endParaRPr lang="en-US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1026" name="Picture 2" descr="Image result for germany 1920s">
            <a:extLst>
              <a:ext uri="{FF2B5EF4-FFF2-40B4-BE49-F238E27FC236}">
                <a16:creationId xmlns:a16="http://schemas.microsoft.com/office/drawing/2014/main" id="{E6E6E320-6081-4728-8872-AA502E8D8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1" b="1"/>
          <a:stretch/>
        </p:blipFill>
        <p:spPr bwMode="auto">
          <a:xfrm>
            <a:off x="6090613" y="640082"/>
            <a:ext cx="5461724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0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With increasing violence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2006600"/>
            <a:ext cx="363855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C000"/>
                </a:solidFill>
              </a:rPr>
              <a:t>Should Metal detectors be placed in High Schools?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5" y="2158999"/>
            <a:ext cx="6811900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3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71147" cy="1325563"/>
          </a:xfrm>
        </p:spPr>
        <p:txBody>
          <a:bodyPr/>
          <a:lstStyle/>
          <a:p>
            <a:r>
              <a:rPr lang="en-US" dirty="0"/>
              <a:t>2.  In the aftermath of terrorist attacks . .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2006600"/>
            <a:ext cx="363855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C000"/>
                </a:solidFill>
              </a:rPr>
              <a:t>Should the Government be able to listen in on cell phone calls / texts?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444" y="169824"/>
            <a:ext cx="4561680" cy="3041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2C88C-6850-4A77-BF90-9C0A07BEA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174" y="3414200"/>
            <a:ext cx="6129218" cy="34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7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41" y="491818"/>
            <a:ext cx="11219283" cy="2356157"/>
          </a:xfrm>
        </p:spPr>
        <p:txBody>
          <a:bodyPr>
            <a:noAutofit/>
          </a:bodyPr>
          <a:lstStyle/>
          <a:p>
            <a:pPr marL="742950" indent="-742950" algn="ctr">
              <a:buAutoNum type="arabicPeriod" startAt="3"/>
            </a:pPr>
            <a:r>
              <a:rPr lang="en-US" sz="4000" dirty="0"/>
              <a:t>With events like “Charlottesville” . . .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C000"/>
                </a:solidFill>
              </a:rPr>
              <a:t>should there be limits to free speech?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47901"/>
            <a:ext cx="9129276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427" y="2641600"/>
            <a:ext cx="279795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BB384-8CD6-4B7D-9029-B2B61EEA0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7" r="16898" b="1"/>
          <a:stretch/>
        </p:blipFill>
        <p:spPr>
          <a:xfrm>
            <a:off x="4296867" y="5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0FB72E-F938-4362-A0DD-B0099A88F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5741"/>
          <a:stretch/>
        </p:blipFill>
        <p:spPr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5684"/>
            <a:ext cx="3749061" cy="36352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/>
              <a:t>4. In the times of “fake news” . 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4800" dirty="0">
                <a:solidFill>
                  <a:srgbClr val="FFC000"/>
                </a:solidFill>
              </a:rPr>
              <a:t>Should the Media be restricted?</a:t>
            </a:r>
          </a:p>
        </p:txBody>
      </p:sp>
    </p:spTree>
    <p:extLst>
      <p:ext uri="{BB962C8B-B14F-4D97-AF65-F5344CB8AC3E}">
        <p14:creationId xmlns:p14="http://schemas.microsoft.com/office/powerpoint/2010/main" val="142862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1" y="280719"/>
            <a:ext cx="7862853" cy="64577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The Rise of Adolph Hitler  </a:t>
            </a:r>
            <a:b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Organizer – 8 boxes</a:t>
            </a:r>
            <a:b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1: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Hitler (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man and beliefs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)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2: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Political rise to Power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3: Nazi Party’s 25 points	 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4: propaganda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(“selling murder)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5: Hitler’s Economic Policy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6: Hitler’s Social policy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7: Hitler’s Political Policy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8: evidence of militarization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0990" y="226249"/>
            <a:ext cx="4322842" cy="3009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470" y="3455438"/>
            <a:ext cx="2334534" cy="30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52216-19A4-465D-B38B-992D6040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Box 1:  Hitler -  man and beliefs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A8D08-03B6-40C6-BFE8-9F9D589D2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29" y="4796852"/>
            <a:ext cx="6274590" cy="1421068"/>
          </a:xfrm>
          <a:noFill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“Hitler: Oversimplified”:  </a:t>
            </a:r>
            <a:r>
              <a:rPr lang="en-US" sz="2400" dirty="0">
                <a:hlinkClick r:id="rId2"/>
              </a:rPr>
              <a:t>https://www.youtube.com/watch?v=ATlila3e9dM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‘History Brief:  Hitler’s Rise to power”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https://www.youtube.com/watch?v=tkTjNHwbITg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00355-6E93-4DF0-9389-EB80F71FB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8" r="4650" b="-1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65125"/>
            <a:ext cx="11370334" cy="7588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u="sng" dirty="0">
                <a:solidFill>
                  <a:srgbClr val="00B0F0"/>
                </a:solidFill>
              </a:rPr>
              <a:t>BOX </a:t>
            </a:r>
            <a:r>
              <a:rPr lang="en-US" sz="4900" b="1" u="sng" dirty="0">
                <a:solidFill>
                  <a:srgbClr val="00B0F0"/>
                </a:solidFill>
              </a:rPr>
              <a:t>2</a:t>
            </a:r>
            <a:r>
              <a:rPr lang="en-US" sz="4000" dirty="0"/>
              <a:t>Video: Hitler’s political rise to power (</a:t>
            </a:r>
            <a:r>
              <a:rPr lang="en-US" sz="2000" dirty="0"/>
              <a:t>5 mins</a:t>
            </a:r>
            <a:r>
              <a:rPr lang="en-US" sz="4000" dirty="0"/>
              <a:t>):</a:t>
            </a:r>
            <a:endParaRPr lang="en-US" dirty="0"/>
          </a:p>
        </p:txBody>
      </p:sp>
      <p:pic>
        <p:nvPicPr>
          <p:cNvPr id="4" name="How did Hitler rise to power - Alex Gendler and Anthony Hazar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662" y="967421"/>
            <a:ext cx="10307637" cy="5797915"/>
          </a:xfrm>
        </p:spPr>
      </p:pic>
    </p:spTree>
    <p:extLst>
      <p:ext uri="{BB962C8B-B14F-4D97-AF65-F5344CB8AC3E}">
        <p14:creationId xmlns:p14="http://schemas.microsoft.com/office/powerpoint/2010/main" val="7376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“25 points” – the promises:  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(box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24650" cy="4351338"/>
          </a:xfrm>
        </p:spPr>
        <p:txBody>
          <a:bodyPr/>
          <a:lstStyle/>
          <a:p>
            <a:r>
              <a:rPr lang="en-US" dirty="0"/>
              <a:t>READ the 25 points of the “National Socialist German Workers Party” (Nazis)</a:t>
            </a:r>
          </a:p>
          <a:p>
            <a:endParaRPr lang="en-US" dirty="0"/>
          </a:p>
          <a:p>
            <a:r>
              <a:rPr lang="en-US" sz="3600" dirty="0">
                <a:solidFill>
                  <a:srgbClr val="FFC000"/>
                </a:solidFill>
              </a:rPr>
              <a:t>Big Ideas: state 5 themes / Ideas behind the “25 points”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C000"/>
                </a:solidFill>
              </a:rPr>
              <a:t>(What does the Nazi party stand for?)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50" y="365125"/>
            <a:ext cx="4084057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540" y="3911992"/>
            <a:ext cx="2886075" cy="25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450</Words>
  <Application>Microsoft Office PowerPoint</Application>
  <PresentationFormat>Widescreen</PresentationFormat>
  <Paragraphs>43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Hitler’s rise to power</vt:lpstr>
      <vt:lpstr>1.  With increasing violence . . .</vt:lpstr>
      <vt:lpstr>2.  In the aftermath of terrorist attacks . . . </vt:lpstr>
      <vt:lpstr> </vt:lpstr>
      <vt:lpstr>PowerPoint Presentation</vt:lpstr>
      <vt:lpstr>The Rise of Adolph Hitler   Organizer – 8 boxes 1: Hitler (man and beliefs) 2: Political rise to Power 3: Nazi Party’s 25 points   4: propaganda (“selling murder)  5: Hitler’s Economic Policy 6: Hitler’s Social policy 7: Hitler’s Political Policy 8: evidence of militarization</vt:lpstr>
      <vt:lpstr>Box 1:  Hitler -  man and beliefs</vt:lpstr>
      <vt:lpstr>BOX 2Video: Hitler’s political rise to power (5 mins):</vt:lpstr>
      <vt:lpstr>“25 points” – the promises:   (box 3)</vt:lpstr>
      <vt:lpstr>Box 4:  Propaganda:   control the media control the people</vt:lpstr>
      <vt:lpstr>TASK: multiple sources: (box 5/6/7/8)</vt:lpstr>
      <vt:lpstr>Handout - chart: The Historical Context of the 1920s: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Hitler’s rise to power</dc:title>
  <dc:creator>Brooke Leary</dc:creator>
  <cp:lastModifiedBy>Brooke Leary</cp:lastModifiedBy>
  <cp:revision>9</cp:revision>
  <dcterms:created xsi:type="dcterms:W3CDTF">2020-03-02T22:11:29Z</dcterms:created>
  <dcterms:modified xsi:type="dcterms:W3CDTF">2020-03-30T21:12:27Z</dcterms:modified>
</cp:coreProperties>
</file>