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01"/>
    <p:restoredTop sz="80586"/>
  </p:normalViewPr>
  <p:slideViewPr>
    <p:cSldViewPr snapToGrid="0" snapToObjects="1">
      <p:cViewPr>
        <p:scale>
          <a:sx n="90" d="100"/>
          <a:sy n="90" d="100"/>
        </p:scale>
        <p:origin x="3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CC4C4-52B0-4842-809F-E15CFB2F2950}" type="datetimeFigureOut">
              <a:rPr lang="en-US" smtClean="0"/>
              <a:t>3/8/20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396A3-CDF3-9B4F-AF88-31F16E185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39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rodrazvyorstka" TargetMode="External"/><Relationship Id="rId3" Type="http://schemas.openxmlformats.org/officeDocument/2006/relationships/hyperlink" Target="https://en.wikipedia.org/wiki/Nationalization" TargetMode="External"/><Relationship Id="rId7" Type="http://schemas.openxmlformats.org/officeDocument/2006/relationships/hyperlink" Target="https://en.wikipedia.org/wiki/Forced_labor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Strike_action" TargetMode="External"/><Relationship Id="rId5" Type="http://schemas.openxmlformats.org/officeDocument/2006/relationships/hyperlink" Target="https://en.wikipedia.org/wiki/Management" TargetMode="External"/><Relationship Id="rId10" Type="http://schemas.openxmlformats.org/officeDocument/2006/relationships/hyperlink" Target="https://en.wikipedia.org/wiki/Private_enterprise" TargetMode="External"/><Relationship Id="rId4" Type="http://schemas.openxmlformats.org/officeDocument/2006/relationships/hyperlink" Target="https://en.wikipedia.org/wiki/Centralized" TargetMode="External"/><Relationship Id="rId9" Type="http://schemas.openxmlformats.org/officeDocument/2006/relationships/hyperlink" Target="https://en.wikipedia.org/wiki/Rationing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stalin</a:t>
            </a:r>
            <a:r>
              <a:rPr lang="en-US" dirty="0"/>
              <a:t>: 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=cOI8wKFCEIA (6mins)</a:t>
            </a:r>
          </a:p>
          <a:p>
            <a:r>
              <a:rPr lang="en-US" dirty="0"/>
              <a:t>Economic </a:t>
            </a:r>
            <a:r>
              <a:rPr lang="en-US" dirty="0" err="1"/>
              <a:t>explaination</a:t>
            </a:r>
            <a:r>
              <a:rPr lang="en-US" dirty="0"/>
              <a:t>: 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=S3Jkqqlpibo (15mins)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6396A3-CDF3-9B4F-AF88-31F16E1859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87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Ken Robinson, factory education: 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=zDZFcDGpL4U (12mins)</a:t>
            </a:r>
          </a:p>
          <a:p>
            <a:endParaRPr lang="en-US" dirty="0"/>
          </a:p>
          <a:p>
            <a:r>
              <a:rPr lang="en-US" dirty="0"/>
              <a:t>Fill out graphic– what does </a:t>
            </a:r>
            <a:r>
              <a:rPr lang="en-US" dirty="0" err="1"/>
              <a:t>marx</a:t>
            </a:r>
            <a:r>
              <a:rPr lang="en-US" dirty="0"/>
              <a:t> believe in?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6396A3-CDF3-9B4F-AF88-31F16E1859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14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85% were poor farmers, extreme poverty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6396A3-CDF3-9B4F-AF88-31F16E1859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78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Russian history: 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dGNaSgZgUAs</a:t>
            </a:r>
            <a:r>
              <a:rPr lang="en-US" dirty="0"/>
              <a:t> (12 mins)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6396A3-CDF3-9B4F-AF88-31F16E1859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39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stalin</a:t>
            </a:r>
            <a:r>
              <a:rPr lang="en-US" dirty="0"/>
              <a:t>: 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=cOI8wKFCEIA (6mins)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Five 5-year plans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1. Major famine in 1932 3.3-7million people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2. Childcare introduced to get women into workforce, elimination of houses of worship/ clergy</a:t>
            </a:r>
          </a:p>
          <a:p>
            <a:r>
              <a:rPr lang="en-US" dirty="0"/>
              <a:t>3. War Communism: 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Nationalization"/>
              </a:rPr>
              <a:t>	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Nationalization"/>
              </a:rPr>
              <a:t>Nationalization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 all industries and the introduction of strict 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Centralized"/>
              </a:rPr>
              <a:t>centralized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Management"/>
              </a:rPr>
              <a:t>management</a:t>
            </a:r>
            <a:endParaRPr lang="en-CA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State control of foreign trade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Strict discipline for workers, with 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Strike action"/>
              </a:rPr>
              <a:t>strikes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forbidden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Obligatory 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Forced labor"/>
              </a:rPr>
              <a:t>labor duty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non-working classes</a:t>
            </a:r>
          </a:p>
          <a:p>
            <a:r>
              <a:rPr lang="en-CA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Prodrazvyorstka"/>
              </a:rPr>
              <a:t>	Prodrazvyorstka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requisition of agricultural surplus (in excess of an absolute minimum) from peasants for centralized distribution among the remaining population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Rationing"/>
              </a:rPr>
              <a:t>	Rationing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 food and most commodities, with centralized distribution in urban centers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Private enterprise"/>
              </a:rPr>
              <a:t>	Private enterprise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banned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Military-style control of the railways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War damage: 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Officially, 98,000 collective farms had been ransacked and ruined, with the loss of 137,000 tractors, 49,000 combine harvesters, 7 million horses, 17 million cattle, 20 million pigs, 27 million sheep; 25% of all capital equipment had been destroyed in 35,000 plants and factories; 6 million buildings, including 40,000 hospitals, in 70,666 villages and 4,710 towns (40% urban housing) were destroyed, leaving 25 million homeless; about 40% of railway tracks had been destroyed; officially 7.5 million servicemen died, plus 6 million civilians, but perhaps 20 million in all died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Kulaks: deaths, 600,000- 5million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6396A3-CDF3-9B4F-AF88-31F16E1859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63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6396A3-CDF3-9B4F-AF88-31F16E1859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8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5425D1C0-40CF-7649-AACA-708BDF828098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9F8E8EC-CA6D-604C-B74D-8E99C4DD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8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D1C0-40CF-7649-AACA-708BDF828098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E8EC-CA6D-604C-B74D-8E99C4DD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7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425D1C0-40CF-7649-AACA-708BDF828098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9F8E8EC-CA6D-604C-B74D-8E99C4DD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4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D1C0-40CF-7649-AACA-708BDF828098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E8EC-CA6D-604C-B74D-8E99C4DD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2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425D1C0-40CF-7649-AACA-708BDF828098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9F8E8EC-CA6D-604C-B74D-8E99C4DD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7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425D1C0-40CF-7649-AACA-708BDF828098}" type="datetimeFigureOut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9F8E8EC-CA6D-604C-B74D-8E99C4DD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8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425D1C0-40CF-7649-AACA-708BDF828098}" type="datetimeFigureOut">
              <a:rPr lang="en-US" smtClean="0"/>
              <a:t>3/8/20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9F8E8EC-CA6D-604C-B74D-8E99C4DD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0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D1C0-40CF-7649-AACA-708BDF828098}" type="datetimeFigureOut">
              <a:rPr lang="en-US" smtClean="0"/>
              <a:t>3/8/20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E8EC-CA6D-604C-B74D-8E99C4DD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0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425D1C0-40CF-7649-AACA-708BDF828098}" type="datetimeFigureOut">
              <a:rPr lang="en-US" smtClean="0"/>
              <a:t>3/8/20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9F8E8EC-CA6D-604C-B74D-8E99C4DD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7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D1C0-40CF-7649-AACA-708BDF828098}" type="datetimeFigureOut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E8EC-CA6D-604C-B74D-8E99C4DD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5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425D1C0-40CF-7649-AACA-708BDF828098}" type="datetimeFigureOut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F9F8E8EC-CA6D-604C-B74D-8E99C4DD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5D1C0-40CF-7649-AACA-708BDF828098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8E8EC-CA6D-604C-B74D-8E99C4DD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7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FCA36F-7C28-7A4F-86E5-10616BF2B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en-US" sz="4800" dirty="0"/>
              <a:t>Karl Marx:</a:t>
            </a:r>
            <a:br>
              <a:rPr lang="en-US" sz="4800" dirty="0"/>
            </a:br>
            <a:r>
              <a:rPr lang="en-US" sz="4800" dirty="0"/>
              <a:t>Russia &amp; The Soviet Union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2D14A3-82F9-FF40-BA66-E1A8EB2A1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3783690"/>
            <a:ext cx="5414125" cy="1196717"/>
          </a:xfrm>
        </p:spPr>
        <p:txBody>
          <a:bodyPr>
            <a:normAutofit/>
          </a:bodyPr>
          <a:lstStyle/>
          <a:p>
            <a:r>
              <a:rPr lang="en-US" sz="2000" dirty="0"/>
              <a:t>How does Marx Inspire Russia?</a:t>
            </a:r>
          </a:p>
          <a:p>
            <a:r>
              <a:rPr lang="en-US" sz="2000" dirty="0"/>
              <a:t>Do the Revolutionaries stay </a:t>
            </a:r>
            <a:br>
              <a:rPr lang="en-US" sz="2000" dirty="0"/>
            </a:br>
            <a:r>
              <a:rPr lang="en-US" sz="2000" dirty="0"/>
              <a:t>true to Marxist Ideas?</a:t>
            </a:r>
          </a:p>
        </p:txBody>
      </p:sp>
    </p:spTree>
    <p:extLst>
      <p:ext uri="{BB962C8B-B14F-4D97-AF65-F5344CB8AC3E}">
        <p14:creationId xmlns:p14="http://schemas.microsoft.com/office/powerpoint/2010/main" val="133077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C90EC-6EB3-3147-A4CF-7FC3B1621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422" y="2349925"/>
            <a:ext cx="2441894" cy="2456442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Karl Marx:</a:t>
            </a:r>
            <a:br>
              <a:rPr lang="en-US" sz="3200" dirty="0"/>
            </a:br>
            <a:r>
              <a:rPr lang="en-US" sz="3200" dirty="0"/>
              <a:t>Communist Manifesto (1848)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7296F-E475-5048-8D93-7FA7000AE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19" y="1111249"/>
            <a:ext cx="6554001" cy="463550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Section I: History of Economic Struggle</a:t>
            </a:r>
          </a:p>
          <a:p>
            <a:pPr>
              <a:lnSpc>
                <a:spcPct val="110000"/>
              </a:lnSpc>
            </a:pPr>
            <a:r>
              <a:rPr lang="en-US" dirty="0"/>
              <a:t>First line: “</a:t>
            </a:r>
            <a:r>
              <a:rPr lang="en-US" i="1" dirty="0"/>
              <a:t>A </a:t>
            </a:r>
            <a:r>
              <a:rPr lang="en-US" i="1" dirty="0" err="1"/>
              <a:t>spectre</a:t>
            </a:r>
            <a:r>
              <a:rPr lang="en-US" i="1" dirty="0"/>
              <a:t> is haunting Europe– the </a:t>
            </a:r>
            <a:r>
              <a:rPr lang="en-US" i="1" dirty="0" err="1"/>
              <a:t>spectre</a:t>
            </a:r>
            <a:r>
              <a:rPr lang="en-US" i="1" dirty="0"/>
              <a:t> of communism. All the old powers of Europe have entered into a holy alliance to exorcise this </a:t>
            </a:r>
            <a:r>
              <a:rPr lang="en-US" i="1" dirty="0" err="1"/>
              <a:t>spectre</a:t>
            </a:r>
            <a:r>
              <a:rPr lang="en-US" i="1" dirty="0"/>
              <a:t>.”</a:t>
            </a:r>
          </a:p>
          <a:p>
            <a:pPr>
              <a:lnSpc>
                <a:spcPct val="110000"/>
              </a:lnSpc>
            </a:pPr>
            <a:r>
              <a:rPr lang="en-US" dirty="0"/>
              <a:t>Section II: Proletarians (workers, working class)</a:t>
            </a:r>
          </a:p>
          <a:p>
            <a:pPr>
              <a:lnSpc>
                <a:spcPct val="110000"/>
              </a:lnSpc>
            </a:pPr>
            <a:r>
              <a:rPr lang="en-US" sz="2000" b="1" dirty="0"/>
              <a:t>Views on: private property? Capital? </a:t>
            </a:r>
            <a:r>
              <a:rPr lang="en-US" sz="2000" b="1" dirty="0" err="1"/>
              <a:t>Labour</a:t>
            </a:r>
            <a:r>
              <a:rPr lang="en-US" sz="2000" b="1" dirty="0"/>
              <a:t>? Culture? Family? Education? Women? Nationality? Religion? Political power?</a:t>
            </a:r>
          </a:p>
          <a:p>
            <a:pPr>
              <a:lnSpc>
                <a:spcPct val="110000"/>
              </a:lnSpc>
            </a:pPr>
            <a:r>
              <a:rPr lang="en-US" dirty="0"/>
              <a:t>Revolution 10 item check list </a:t>
            </a:r>
          </a:p>
          <a:p>
            <a:pPr>
              <a:lnSpc>
                <a:spcPct val="110000"/>
              </a:lnSpc>
            </a:pPr>
            <a:r>
              <a:rPr lang="en-US" dirty="0"/>
              <a:t>Final line: </a:t>
            </a:r>
            <a:r>
              <a:rPr lang="en-US" i="1" dirty="0"/>
              <a:t>“Let the ruling classes tremble at a communistic revolution. The proletarians have nothing to lose but their chains. The have the world to win. </a:t>
            </a:r>
            <a:br>
              <a:rPr lang="en-US" i="1" dirty="0"/>
            </a:br>
            <a:r>
              <a:rPr lang="en-US" b="1" i="1" dirty="0"/>
              <a:t>Working men of all countries, UNITE!”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92779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8C66C-4A89-CE43-9AED-C202E1CBB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Russian Revolution:</a:t>
            </a:r>
            <a:br>
              <a:rPr lang="en-US" dirty="0"/>
            </a:br>
            <a:r>
              <a:rPr lang="en-US" dirty="0"/>
              <a:t>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0CE1A-5089-AE4D-9A86-BB1AB3274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Peasants lives: Emancipation Manifesto (1861) freed 23 million serfs, no change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Working conditions:  average 11hr days, harsh, unsafe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Bloody Sunday (January 22, 1905): 150,000 signed for shorter work hours, increased wages &amp; conditions– fired on, 100+ dead (led to 1905 Revolution)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Tsar’s corruption: influence of Rasputin, distrusted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Military losses:  vs Japan, &amp; WWI  (4 million casualties) desertions, starvation, low supplies– wanted it to end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March Revolution (1917):  city-wide strike, 200,000 workers, Tsar abdicates,  creates provisional Duma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Urban workers: growth of Soviets (workers councils)</a:t>
            </a:r>
          </a:p>
        </p:txBody>
      </p:sp>
    </p:spTree>
    <p:extLst>
      <p:ext uri="{BB962C8B-B14F-4D97-AF65-F5344CB8AC3E}">
        <p14:creationId xmlns:p14="http://schemas.microsoft.com/office/powerpoint/2010/main" val="1141173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4A554-2E1F-0B40-B74F-3D839819C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022FB-FE89-1641-8861-919139148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6301" y="803186"/>
            <a:ext cx="6714020" cy="5248622"/>
          </a:xfrm>
        </p:spPr>
        <p:txBody>
          <a:bodyPr>
            <a:noAutofit/>
          </a:bodyPr>
          <a:lstStyle/>
          <a:p>
            <a:r>
              <a:rPr lang="en-US" sz="2400" dirty="0"/>
              <a:t>Not one, but two separate events</a:t>
            </a:r>
          </a:p>
          <a:p>
            <a:pPr lvl="1"/>
            <a:r>
              <a:rPr lang="en-US" sz="2400" dirty="0"/>
              <a:t>February (March) the other, October (November)</a:t>
            </a:r>
          </a:p>
          <a:p>
            <a:r>
              <a:rPr lang="en-US" sz="2400" dirty="0"/>
              <a:t>Duma struggles to lead, competing forces</a:t>
            </a:r>
          </a:p>
          <a:p>
            <a:r>
              <a:rPr lang="en-US" sz="2400" dirty="0"/>
              <a:t>Lenin (Bolsheviks) leads bloodless coup, supported by peasants, urban workers, soldiers: </a:t>
            </a:r>
          </a:p>
          <a:p>
            <a:pPr lvl="1"/>
            <a:r>
              <a:rPr lang="en-US" sz="2400" dirty="0"/>
              <a:t>“Peace, Land &amp; Bread.”</a:t>
            </a:r>
          </a:p>
          <a:p>
            <a:pPr lvl="1"/>
            <a:r>
              <a:rPr lang="en-US" sz="2400" dirty="0"/>
              <a:t>1. Sign Peace treaty with Germany</a:t>
            </a:r>
          </a:p>
          <a:p>
            <a:pPr lvl="1"/>
            <a:r>
              <a:rPr lang="en-US" sz="2400" dirty="0"/>
              <a:t>2. Worked to transform into first Communist country– land to peasants</a:t>
            </a:r>
          </a:p>
          <a:p>
            <a:pPr lvl="1"/>
            <a:r>
              <a:rPr lang="en-US" sz="2400" dirty="0"/>
              <a:t>3. Government supplied food</a:t>
            </a:r>
          </a:p>
          <a:p>
            <a:pPr lvl="1"/>
            <a:r>
              <a:rPr lang="en-US" sz="2400" dirty="0"/>
              <a:t>New Economic Policy (mixed economy)</a:t>
            </a:r>
          </a:p>
        </p:txBody>
      </p:sp>
    </p:spTree>
    <p:extLst>
      <p:ext uri="{BB962C8B-B14F-4D97-AF65-F5344CB8AC3E}">
        <p14:creationId xmlns:p14="http://schemas.microsoft.com/office/powerpoint/2010/main" val="70055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828D1E49-2A21-4A83-A0E0-FB1597B4B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88B852E-5494-418B-A833-75CF016A9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DF31E3C1-1A46-4329-9F80-B576692FE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294B4592-99CA-47B1-816F-CE2D44F65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BF690E4C-72F8-4AC5-AF99-562763CC6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F834CDD4-CAB8-4ACC-9AAC-5399C743D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1AEB045A-6821-475B-A28E-047437ABE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D9B790C0-3D34-4626-BAFB-6EB473F40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EDA4D87F-91A4-4628-9A6E-F01820A7E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045DAB88-124C-459C-A889-DAE9C9BE2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85D44010-1DAA-4CAC-B83F-7E3E8C455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E8C01D66-5C93-4A2E-AA74-DE97574EA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E2E1A6E1-6C4A-47D3-81E2-9F8624F1B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3E849CB5-4526-49DC-B77B-A20FDB7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5A18C8A4-FB2A-44C1-93D3-26C6DDFE0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85D014FD-8C5A-4071-B19E-4910AAB61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A37D7262-3596-4026-9AD4-E94332E52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187E37E0-AAC3-4B33-AF36-334ACCBD3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409758BB-8A0E-4BEB-BC0C-F410AD98C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97C4EFE2-9D25-4978-BD9A-873B49270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id="{9CCAF82A-A0E0-4B55-A97B-EFFAE79AF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4F800DD8-3954-4F73-8807-16F1CFAC1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id="{84E1C91A-4B06-4852-918C-6380FA98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1418214-813F-E84E-ADAE-AACDFE765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795527"/>
            <a:ext cx="10488547" cy="1190912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tx2"/>
                </a:solidFill>
              </a:rPr>
              <a:t>Josef Stalin: </a:t>
            </a:r>
            <a:r>
              <a:rPr lang="en-US">
                <a:solidFill>
                  <a:schemeClr val="tx2"/>
                </a:solidFill>
              </a:rPr>
              <a:t>USSR Leader 1924-1953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030" y="2250281"/>
            <a:ext cx="4959318" cy="367823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wearing a uniform posing for a photo&#10;&#10;Description automatically generated">
            <a:extLst>
              <a:ext uri="{FF2B5EF4-FFF2-40B4-BE49-F238E27FC236}">
                <a16:creationId xmlns:a16="http://schemas.microsoft.com/office/drawing/2014/main" id="{708CAC98-1D4D-0E40-91B0-809A2CFDDF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303" r="-1" b="39053"/>
          <a:stretch/>
        </p:blipFill>
        <p:spPr>
          <a:xfrm>
            <a:off x="1103257" y="2416047"/>
            <a:ext cx="4626864" cy="3346704"/>
          </a:xfrm>
          <a:prstGeom prst="rect">
            <a:avLst/>
          </a:prstGeom>
          <a:ln w="12700"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1800F-CB49-514C-B833-E46392315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703" y="2228850"/>
            <a:ext cx="5028928" cy="369966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Rapid Industrialization: 5 year plans </a:t>
            </a:r>
          </a:p>
          <a:p>
            <a:pPr lvl="1"/>
            <a:r>
              <a:rPr lang="en-US" dirty="0"/>
              <a:t>1928: workers doubled to 12.6 million, heavy industry</a:t>
            </a:r>
          </a:p>
          <a:p>
            <a:pPr lvl="1"/>
            <a:r>
              <a:rPr lang="en-US" dirty="0"/>
              <a:t>1933: Steel production</a:t>
            </a:r>
          </a:p>
          <a:p>
            <a:pPr lvl="1"/>
            <a:r>
              <a:rPr lang="en-US" dirty="0"/>
              <a:t>1938: focused on war (War Communism)</a:t>
            </a:r>
          </a:p>
          <a:p>
            <a:r>
              <a:rPr lang="en-US" dirty="0"/>
              <a:t>Dekulakization: prosperous peasants, targeted as new class</a:t>
            </a:r>
          </a:p>
          <a:p>
            <a:r>
              <a:rPr lang="en-US" dirty="0"/>
              <a:t>Collectivization: by 1930s 91% of land in communes</a:t>
            </a:r>
          </a:p>
          <a:p>
            <a:r>
              <a:rPr lang="en-US" dirty="0"/>
              <a:t>Famines: range from 7- 14million </a:t>
            </a:r>
          </a:p>
          <a:p>
            <a:r>
              <a:rPr lang="en-US" dirty="0"/>
              <a:t>Purges: Great Purge (1936-8) 950,000- 1.2 million</a:t>
            </a:r>
          </a:p>
        </p:txBody>
      </p:sp>
    </p:spTree>
    <p:extLst>
      <p:ext uri="{BB962C8B-B14F-4D97-AF65-F5344CB8AC3E}">
        <p14:creationId xmlns:p14="http://schemas.microsoft.com/office/powerpoint/2010/main" val="806950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177D82-B961-A743-ABFA-D9793AD83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2448574"/>
          </a:xfrm>
        </p:spPr>
        <p:txBody>
          <a:bodyPr/>
          <a:lstStyle/>
          <a:p>
            <a:r>
              <a:rPr lang="en-US" dirty="0"/>
              <a:t>Do Lenin &amp; Stalin stay true to </a:t>
            </a:r>
            <a:br>
              <a:rPr lang="en-US" dirty="0"/>
            </a:br>
            <a:r>
              <a:rPr lang="en-US" dirty="0"/>
              <a:t>Marx ideals?</a:t>
            </a:r>
            <a:br>
              <a:rPr lang="en-US" dirty="0"/>
            </a:br>
            <a:br>
              <a:rPr lang="en-US" dirty="0"/>
            </a:br>
            <a:r>
              <a:rPr lang="en-US" sz="2000" dirty="0"/>
              <a:t>Complete your grid!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4F4CC22-12F1-2644-85C3-62F4DA4F0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983" y="2352025"/>
            <a:ext cx="6275035" cy="3700723"/>
          </a:xfrm>
        </p:spPr>
        <p:txBody>
          <a:bodyPr/>
          <a:lstStyle/>
          <a:p>
            <a:r>
              <a:rPr lang="en-US" sz="2000" dirty="0"/>
              <a:t>Society without Classes</a:t>
            </a:r>
          </a:p>
          <a:p>
            <a:r>
              <a:rPr lang="en-US" sz="2000" dirty="0"/>
              <a:t>Private Property Eliminated</a:t>
            </a:r>
          </a:p>
          <a:p>
            <a:r>
              <a:rPr lang="en-US" sz="2000" dirty="0"/>
              <a:t>Equality between Genders</a:t>
            </a:r>
          </a:p>
          <a:p>
            <a:r>
              <a:rPr lang="en-US" sz="2000" dirty="0"/>
              <a:t>Social ownership of production</a:t>
            </a:r>
          </a:p>
          <a:p>
            <a:r>
              <a:rPr lang="en-US" sz="2000" dirty="0"/>
              <a:t>Role of government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AA4D205-AF82-ED42-B67A-4ADFF7A03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17668" y="1685924"/>
            <a:ext cx="7098082" cy="548249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Lenin (and/or/vs) Stalin</a:t>
            </a:r>
          </a:p>
        </p:txBody>
      </p:sp>
    </p:spTree>
    <p:extLst>
      <p:ext uri="{BB962C8B-B14F-4D97-AF65-F5344CB8AC3E}">
        <p14:creationId xmlns:p14="http://schemas.microsoft.com/office/powerpoint/2010/main" val="108883662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825</Words>
  <Application>Microsoft Macintosh PowerPoint</Application>
  <PresentationFormat>Widescreen</PresentationFormat>
  <Paragraphs>74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Rockwell</vt:lpstr>
      <vt:lpstr>Wingdings</vt:lpstr>
      <vt:lpstr>Atlas</vt:lpstr>
      <vt:lpstr>Karl Marx: Russia &amp; The Soviet Union</vt:lpstr>
      <vt:lpstr>Karl Marx: Communist Manifesto (1848)</vt:lpstr>
      <vt:lpstr>Russian Revolution: Causes</vt:lpstr>
      <vt:lpstr>Revolution(s)</vt:lpstr>
      <vt:lpstr>Josef Stalin: USSR Leader 1924-1953</vt:lpstr>
      <vt:lpstr>Do Lenin &amp; Stalin stay true to  Marx ideals?  Complete your grid!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Karl Marx: Russia &amp; The Soviet Union</dc:title>
  <dc:creator>Ashley Ross</dc:creator>
  <cp:lastModifiedBy>Ashley Ross</cp:lastModifiedBy>
  <cp:revision>3</cp:revision>
  <dcterms:created xsi:type="dcterms:W3CDTF">2020-03-09T06:41:21Z</dcterms:created>
  <dcterms:modified xsi:type="dcterms:W3CDTF">2020-03-09T07:03:00Z</dcterms:modified>
</cp:coreProperties>
</file>